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6"/>
  </p:notesMasterIdLst>
  <p:sldIdLst>
    <p:sldId id="256" r:id="rId2"/>
    <p:sldId id="264" r:id="rId3"/>
    <p:sldId id="265" r:id="rId4"/>
    <p:sldId id="266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9" r:id="rId56"/>
    <p:sldId id="370" r:id="rId57"/>
    <p:sldId id="372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394" r:id="rId78"/>
    <p:sldId id="395" r:id="rId79"/>
    <p:sldId id="396" r:id="rId80"/>
    <p:sldId id="397" r:id="rId81"/>
    <p:sldId id="399" r:id="rId82"/>
    <p:sldId id="400" r:id="rId83"/>
    <p:sldId id="398" r:id="rId84"/>
    <p:sldId id="401" r:id="rId85"/>
    <p:sldId id="402" r:id="rId86"/>
    <p:sldId id="403" r:id="rId87"/>
    <p:sldId id="404" r:id="rId88"/>
    <p:sldId id="405" r:id="rId89"/>
    <p:sldId id="406" r:id="rId90"/>
    <p:sldId id="407" r:id="rId91"/>
    <p:sldId id="408" r:id="rId92"/>
    <p:sldId id="409" r:id="rId93"/>
    <p:sldId id="410" r:id="rId94"/>
    <p:sldId id="411" r:id="rId95"/>
    <p:sldId id="412" r:id="rId96"/>
    <p:sldId id="413" r:id="rId97"/>
    <p:sldId id="414" r:id="rId98"/>
    <p:sldId id="415" r:id="rId99"/>
    <p:sldId id="416" r:id="rId100"/>
    <p:sldId id="417" r:id="rId101"/>
    <p:sldId id="418" r:id="rId102"/>
    <p:sldId id="419" r:id="rId103"/>
    <p:sldId id="420" r:id="rId104"/>
    <p:sldId id="421" r:id="rId105"/>
    <p:sldId id="423" r:id="rId106"/>
    <p:sldId id="424" r:id="rId107"/>
    <p:sldId id="425" r:id="rId108"/>
    <p:sldId id="426" r:id="rId109"/>
    <p:sldId id="427" r:id="rId110"/>
    <p:sldId id="428" r:id="rId111"/>
    <p:sldId id="430" r:id="rId112"/>
    <p:sldId id="431" r:id="rId113"/>
    <p:sldId id="432" r:id="rId114"/>
    <p:sldId id="261" r:id="rId115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-216" y="-102"/>
      </p:cViewPr>
      <p:guideLst>
        <p:guide orient="horz" pos="1117"/>
        <p:guide pos="2880"/>
        <p:guide pos="295"/>
        <p:guide pos="15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41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F4355-50B6-4087-9E5D-95C64923D2D6}" type="datetimeFigureOut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0822"/>
            <a:ext cx="5438775" cy="4442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485"/>
            <a:ext cx="2946400" cy="494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485"/>
            <a:ext cx="2946400" cy="494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CC9FE42-8E49-4378-9255-678967010F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058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F822B-C71E-4133-97C8-DEF49903D2C8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F89BF4-A89C-4612-A807-C31599CA4CC6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8688" y="3427413"/>
            <a:ext cx="7358062" cy="1587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80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79890-0690-4B25-9CCF-4C030DF40F8C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DCF8F-AD8E-4F8A-A098-C9F4B0F63BE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605BF-4082-497E-91BC-AAA9F389A29E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0DE52-840F-442A-AEB5-008449D88C7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0F6C3-B9AD-4B39-B6E1-BB9839CBA839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48EE8-BFE9-4139-934E-FD295E0DD2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51D99-883A-4094-81E0-D713CA447CB8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8A936-D75D-4674-956F-1DF521DB2A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>
            <a:lvl1pPr>
              <a:lnSpc>
                <a:spcPct val="100000"/>
              </a:lnSpc>
              <a:buFontTx/>
              <a:buBlip>
                <a:blip r:embed="rId2"/>
              </a:buBlip>
              <a:defRPr sz="2600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FontTx/>
              <a:buBlip>
                <a:blip r:embed="rId2"/>
              </a:buBlip>
              <a:defRPr sz="2200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FontTx/>
              <a:buBlip>
                <a:blip r:embed="rId2"/>
              </a:buBlip>
              <a:defRPr sz="1900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defRPr sz="160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37745-B0A9-4C61-B2B2-4B59FF64E6FE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71750" y="6356350"/>
            <a:ext cx="4000500" cy="365125"/>
          </a:xfrm>
        </p:spPr>
        <p:txBody>
          <a:bodyPr/>
          <a:lstStyle>
            <a:lvl1pPr>
              <a:defRPr sz="1000" i="1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CC6D-34DB-41F3-863B-109AC57F305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2875" y="285750"/>
            <a:ext cx="8858250" cy="5508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50" y="346373"/>
            <a:ext cx="8229600" cy="418058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>
            <a:noAutofit/>
          </a:bodyPr>
          <a:lstStyle>
            <a:lvl1pPr>
              <a:lnSpc>
                <a:spcPct val="130000"/>
              </a:lnSpc>
              <a:buFontTx/>
              <a:buBlip>
                <a:blip r:embed="rId2"/>
              </a:buBlip>
              <a:defRPr sz="1800">
                <a:latin typeface="+mn-ea"/>
                <a:ea typeface="+mn-ea"/>
              </a:defRPr>
            </a:lvl1pPr>
            <a:lvl2pPr>
              <a:lnSpc>
                <a:spcPct val="130000"/>
              </a:lnSpc>
              <a:buFontTx/>
              <a:buBlip>
                <a:blip r:embed="rId3"/>
              </a:buBlip>
              <a:defRPr sz="1600">
                <a:latin typeface="+mn-ea"/>
                <a:ea typeface="+mn-ea"/>
              </a:defRPr>
            </a:lvl2pPr>
            <a:lvl3pPr>
              <a:lnSpc>
                <a:spcPct val="130000"/>
              </a:lnSpc>
              <a:buFont typeface="Wingdings" pitchFamily="2" charset="2"/>
              <a:buChar char="ü"/>
              <a:defRPr sz="1400">
                <a:latin typeface="+mn-ea"/>
                <a:ea typeface="+mn-ea"/>
              </a:defRPr>
            </a:lvl3pPr>
            <a:lvl4pPr>
              <a:defRPr sz="1200">
                <a:latin typeface="+mn-ea"/>
                <a:ea typeface="+mn-ea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92736" cy="400110"/>
          </a:xfrm>
          <a:ln w="57150"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80000">
                  <a:schemeClr val="bg1">
                    <a:alpha val="0"/>
                  </a:schemeClr>
                </a:gs>
                <a:gs pos="100000">
                  <a:schemeClr val="tx2">
                    <a:alpha val="55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buNone/>
              <a:defRPr sz="2000" u="none" baseline="0">
                <a:ln>
                  <a:noFill/>
                </a:ln>
                <a:effectLst/>
                <a:uFill>
                  <a:solidFill>
                    <a:schemeClr val="tx2"/>
                  </a:solidFill>
                </a:u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BDEB3D-D8F2-458C-8991-559A141AEC1D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EE3FA-D853-4FD0-B319-04577F3B987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131840" y="1950417"/>
            <a:ext cx="5472410" cy="360363"/>
          </a:xfrm>
        </p:spPr>
        <p:txBody>
          <a:bodyPr>
            <a:noAutofit/>
          </a:bodyPr>
          <a:lstStyle>
            <a:lvl1pPr>
              <a:buNone/>
              <a:defRPr sz="3200" b="1">
                <a:latin typeface="Arial Black" pitchFamily="34" charset="0"/>
                <a:ea typeface="HY울릉도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3491880" y="2636838"/>
            <a:ext cx="5328270" cy="3600450"/>
          </a:xfrm>
        </p:spPr>
        <p:txBody>
          <a:bodyPr>
            <a:normAutofit/>
          </a:bodyPr>
          <a:lstStyle>
            <a:lvl1pPr>
              <a:buFontTx/>
              <a:buChar char="-"/>
              <a:defRPr sz="2000">
                <a:latin typeface="Arial Black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67B77-4689-4EFF-B9A0-AD7BD28E00FB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98862-D24F-490A-8D04-100F123B0E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73D66-7676-4959-969C-C9ECCA0F6621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0BBFC-B98D-4211-BACC-3199AD6B295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FE786-B24D-4CD0-AC10-A0BE58208D5A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F4405-7D01-4534-BE14-DD2CE1ED113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7E276-7871-4843-B599-845FB704150E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D5BD5-057E-4246-828B-39BA79A4B1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53FCE-7319-4688-8B50-23DF9B66FEEE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29FCA-1826-426A-8AC1-B782548539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E4F16-F746-40AF-8660-17A822F3FDAD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9907D-72EC-4E32-97BF-DF3B0D78E3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647E65-0834-459D-A018-0637ADB1A349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FD28A-1C73-43B2-9E07-E521DA0715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9B13DE4-33BF-47C3-9D49-083BAE8739E8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27313" y="6356350"/>
            <a:ext cx="388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auto" latinLnBrk="1">
              <a:spcBef>
                <a:spcPts val="0"/>
              </a:spcBef>
              <a:spcAft>
                <a:spcPts val="0"/>
              </a:spcAft>
              <a:defRPr kumimoji="0" lang="en-US" altLang="ko-KR" sz="10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513037A-F562-49FF-BC54-B2A2D764C1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11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3"/>
          <p:cNvSpPr>
            <a:spLocks noGrp="1"/>
          </p:cNvSpPr>
          <p:nvPr>
            <p:ph type="ctrTitle"/>
          </p:nvPr>
        </p:nvSpPr>
        <p:spPr>
          <a:xfrm>
            <a:off x="800100" y="1928813"/>
            <a:ext cx="7772400" cy="147002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ko-KR" sz="4000" b="1" i="1" dirty="0" smtClean="0">
                <a:ea typeface="ＭＳ Ｐゴシック" pitchFamily="-108" charset="-128"/>
              </a:rPr>
              <a:t>Object-Oriented and </a:t>
            </a:r>
            <a:br>
              <a:rPr lang="en-US" altLang="ko-KR" sz="4000" b="1" i="1" dirty="0" smtClean="0">
                <a:ea typeface="ＭＳ Ｐゴシック" pitchFamily="-108" charset="-128"/>
              </a:rPr>
            </a:br>
            <a:r>
              <a:rPr lang="en-US" altLang="ko-KR" sz="4000" b="1" i="1" dirty="0" smtClean="0">
                <a:ea typeface="ＭＳ Ｐゴシック" pitchFamily="-108" charset="-128"/>
              </a:rPr>
              <a:t>   Classical Software Engineering</a:t>
            </a:r>
            <a:endParaRPr lang="ko-KR" altLang="en-US" sz="4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  </a:t>
            </a:r>
            <a:r>
              <a:rPr lang="ko-KR" altLang="en-US" dirty="0" smtClean="0"/>
              <a:t>도메인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개발 팀의 모든 멤버들은 어플리케이션 도메인에 친숙해야 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정확한 전문 용어는 특히 중요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용어사전 구축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도메인에서 사용하는 전문 용어들의 목록과 그것들의 의미들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9" y="1124744"/>
            <a:ext cx="1800447" cy="400110"/>
          </a:xfrm>
        </p:spPr>
        <p:txBody>
          <a:bodyPr/>
          <a:lstStyle/>
          <a:p>
            <a:pPr algn="ctr"/>
            <a:r>
              <a:rPr lang="ko-KR" altLang="en-US" smtClean="0"/>
              <a:t>도매인의 이해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96752"/>
            <a:ext cx="8065144" cy="400110"/>
          </a:xfrm>
        </p:spPr>
        <p:txBody>
          <a:bodyPr/>
          <a:lstStyle/>
          <a:p>
            <a:pPr algn="ctr"/>
            <a:r>
              <a:rPr lang="en-US" altLang="ko-KR" sz="1800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sz="1800" dirty="0" smtClean="0">
                <a:ea typeface="ＭＳ Ｐゴシック" charset="-128"/>
              </a:rPr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케이스의 </a:t>
            </a:r>
            <a:r>
              <a:rPr lang="ko-KR" altLang="en-US" dirty="0" err="1" smtClean="0"/>
              <a:t>재수정</a:t>
            </a:r>
            <a:r>
              <a:rPr lang="ko-KR" altLang="en-US" dirty="0" smtClean="0"/>
              <a:t> 명세서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4571" y="1773238"/>
            <a:ext cx="3234858" cy="45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88480" cy="400110"/>
          </a:xfrm>
        </p:spPr>
        <p:txBody>
          <a:bodyPr/>
          <a:lstStyle/>
          <a:p>
            <a:pPr algn="ctr"/>
            <a:r>
              <a:rPr lang="ko-KR" altLang="en-US" smtClean="0"/>
              <a:t>테스트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이제 요구사항들은 명확하게 나타남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그것들은 고객이 요청한 것과 일치함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어떠한 결함이 있는 것으로 보이지 않음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고객의 </a:t>
            </a:r>
            <a:r>
              <a:rPr lang="ko-KR" altLang="en-US" dirty="0" err="1" smtClean="0"/>
              <a:t>니즈와</a:t>
            </a:r>
            <a:r>
              <a:rPr lang="ko-KR" altLang="en-US" dirty="0" smtClean="0"/>
              <a:t> 고객이 원하는 것들이 일치하는 것으로 보임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현재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모든 것이 맞는 것으로 보임</a:t>
            </a:r>
            <a:endParaRPr lang="en-US" altLang="ko-KR" b="1" dirty="0" smtClean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11.12  </a:t>
            </a:r>
            <a:r>
              <a:rPr lang="ko-KR" altLang="en-US" dirty="0" smtClean="0"/>
              <a:t>고전적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페이즈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“</a:t>
            </a:r>
            <a:r>
              <a:rPr lang="ko-KR" altLang="en-US" b="1" dirty="0" smtClean="0"/>
              <a:t>객체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지향 요구사항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같은 것은 없음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워크플로는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프로덕트가</a:t>
            </a:r>
            <a:r>
              <a:rPr lang="ko-KR" altLang="en-US" dirty="0" smtClean="0"/>
              <a:t> 구축되는 방법과는 관련이 없음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하지만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 장에서 보여지는 접근법은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모델 중심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객체 중심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8848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고전적 요구사항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11.12  </a:t>
            </a:r>
            <a:r>
              <a:rPr lang="ko-KR" altLang="en-US" dirty="0" smtClean="0"/>
              <a:t>고전적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페이즈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요구사항에 대한 고전적 접근법</a:t>
            </a:r>
            <a:endParaRPr lang="en-US" altLang="ko-KR" b="1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요구사항 추출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요구사항 분석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라피드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프로토타입의</a:t>
            </a:r>
            <a:r>
              <a:rPr lang="ko-KR" altLang="en-US" dirty="0" smtClean="0"/>
              <a:t> 구축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클라이언트와 미래 사용자들의 </a:t>
            </a:r>
            <a:r>
              <a:rPr lang="ko-KR" altLang="en-US" dirty="0" err="1" smtClean="0"/>
              <a:t>니즈를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라피드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프로토타입이</a:t>
            </a:r>
            <a:r>
              <a:rPr lang="ko-KR" altLang="en-US" dirty="0" smtClean="0"/>
              <a:t> 만족할 때까지 시도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98675" cy="400110"/>
          </a:xfrm>
        </p:spPr>
        <p:txBody>
          <a:bodyPr/>
          <a:lstStyle/>
          <a:p>
            <a:pPr algn="ctr"/>
            <a:r>
              <a:rPr lang="ko-KR" altLang="en-US" dirty="0" smtClean="0"/>
              <a:t>고전적 요구사항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11.13  </a:t>
            </a:r>
            <a:r>
              <a:rPr lang="ko-KR" altLang="en-US" dirty="0" err="1" smtClean="0"/>
              <a:t>라피드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프로토타이핑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서둘러 구축</a:t>
            </a:r>
            <a:r>
              <a:rPr lang="en-US" altLang="ko-KR" b="1" dirty="0" smtClean="0"/>
              <a:t>(“</a:t>
            </a:r>
            <a:r>
              <a:rPr lang="ko-KR" altLang="en-US" b="1" dirty="0" err="1" smtClean="0"/>
              <a:t>라피드</a:t>
            </a:r>
            <a:r>
              <a:rPr lang="en-US" altLang="ko-KR" b="1" dirty="0" smtClean="0"/>
              <a:t>”)</a:t>
            </a:r>
          </a:p>
          <a:p>
            <a:pPr lvl="1" eaLnBrk="1" hangingPunct="1"/>
            <a:r>
              <a:rPr lang="ko-KR" altLang="en-US" dirty="0" smtClean="0"/>
              <a:t>결함은 무시할 수 있음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핵심 기능성만 보여주는 것</a:t>
            </a:r>
            <a:endParaRPr lang="en-US" altLang="ko-KR" b="1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오직 클라이언트가 보는 것만 강조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에러 </a:t>
            </a:r>
            <a:r>
              <a:rPr lang="ko-KR" altLang="en-US" dirty="0" err="1" smtClean="0"/>
              <a:t>체킹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갱신 등은 무시될 수 있음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목적</a:t>
            </a:r>
            <a:r>
              <a:rPr lang="en-US" altLang="ko-KR" b="1" dirty="0" smtClean="0"/>
              <a:t>:</a:t>
            </a:r>
          </a:p>
          <a:p>
            <a:pPr lvl="1" eaLnBrk="1" hangingPunct="1"/>
            <a:r>
              <a:rPr lang="ko-KR" altLang="en-US" dirty="0" smtClean="0"/>
              <a:t>클라이언트에게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보다 빨리 보다 잘 이해시키는데 있음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err="1" smtClean="0">
                <a:ea typeface="ＭＳ Ｐゴシック" charset="-128"/>
              </a:rPr>
              <a:t>라피드</a:t>
            </a:r>
            <a:r>
              <a:rPr lang="ko-KR" altLang="en-US" b="1" dirty="0" smtClean="0">
                <a:ea typeface="ＭＳ Ｐゴシック" charset="-128"/>
              </a:rPr>
              <a:t> </a:t>
            </a:r>
            <a:r>
              <a:rPr lang="ko-KR" altLang="en-US" b="1" dirty="0" err="1" smtClean="0">
                <a:ea typeface="ＭＳ Ｐゴシック" charset="-128"/>
              </a:rPr>
              <a:t>프로토타이핑은</a:t>
            </a:r>
            <a:r>
              <a:rPr lang="ko-KR" altLang="en-US" b="1" dirty="0" smtClean="0">
                <a:ea typeface="ＭＳ Ｐゴシック" charset="-128"/>
              </a:rPr>
              <a:t> 변경될 수 있게 구축</a:t>
            </a:r>
            <a:endParaRPr lang="en-US" altLang="ko-KR" b="1" dirty="0" smtClean="0">
              <a:ea typeface="ＭＳ Ｐゴシック" charset="-128"/>
            </a:endParaRPr>
          </a:p>
          <a:p>
            <a:pPr lvl="1" eaLnBrk="1" hangingPunct="1"/>
            <a:r>
              <a:rPr lang="en-US" altLang="ko-KR" dirty="0" smtClean="0">
                <a:ea typeface="ＭＳ Ｐゴシック" charset="-128"/>
              </a:rPr>
              <a:t>4GLs</a:t>
            </a:r>
            <a:r>
              <a:rPr lang="ko-KR" altLang="en-US" dirty="0" smtClean="0">
                <a:ea typeface="ＭＳ Ｐゴシック" charset="-128"/>
              </a:rPr>
              <a:t>와 인터프리터 언어들이 라피드 </a:t>
            </a:r>
            <a:r>
              <a:rPr lang="ko-KR" altLang="en-US" dirty="0" err="1" smtClean="0">
                <a:ea typeface="ＭＳ Ｐゴシック" charset="-128"/>
              </a:rPr>
              <a:t>프로토타이핑용으로</a:t>
            </a:r>
            <a:r>
              <a:rPr lang="ko-KR" altLang="en-US" dirty="0" smtClean="0">
                <a:ea typeface="ＭＳ Ｐゴシック" charset="-128"/>
              </a:rPr>
              <a:t> 사용됨</a:t>
            </a:r>
            <a:endParaRPr lang="en-US" altLang="ko-KR" dirty="0" smtClean="0">
              <a:ea typeface="ＭＳ Ｐゴシック" charset="-128"/>
            </a:endParaRPr>
          </a:p>
          <a:p>
            <a:pPr eaLnBrk="1" hangingPunct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92536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라피드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프로토타이핑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11.14  </a:t>
            </a:r>
            <a:r>
              <a:rPr lang="ko-KR" altLang="en-US" dirty="0" smtClean="0"/>
              <a:t>인적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클라이언트와 미래의 사용자들은 사용자 인터페이스와 상호작용해야 함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Human-computer interface (HCI)</a:t>
            </a:r>
          </a:p>
          <a:p>
            <a:pPr lvl="1" eaLnBrk="1" hangingPunct="1"/>
            <a:r>
              <a:rPr lang="ko-KR" altLang="en-US" dirty="0" smtClean="0"/>
              <a:t>커맨드 라인이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“Point and click” </a:t>
            </a:r>
          </a:p>
          <a:p>
            <a:pPr lvl="1" eaLnBrk="1" hangingPunct="1"/>
            <a:r>
              <a:rPr lang="ko-KR" altLang="en-US" dirty="0" smtClean="0"/>
              <a:t>윈도우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아이콘</a:t>
            </a:r>
            <a:r>
              <a:rPr lang="en-US" altLang="ko-KR" dirty="0" smtClean="0"/>
              <a:t>, pull-down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0450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Human Factors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11.14  </a:t>
            </a:r>
            <a:r>
              <a:rPr lang="ko-KR" altLang="en-US" dirty="0" smtClean="0"/>
              <a:t>인적 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인적 인자들은 계정으로부터 얻어짐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너무 긴 순차 메뉴는 회피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수정되어진 인터페이스의 지적인 단계를 허용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한결같은 겉모습은 중요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선진 심리학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공통적 감각</a:t>
            </a:r>
            <a:r>
              <a:rPr lang="en-US" altLang="ko-KR" dirty="0" smtClean="0"/>
              <a:t>?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모든 </a:t>
            </a:r>
            <a:r>
              <a:rPr lang="ko-KR" altLang="en-US" b="1" dirty="0" err="1" smtClean="0"/>
              <a:t>프로덕트의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HCI</a:t>
            </a:r>
            <a:r>
              <a:rPr lang="ko-KR" altLang="en-US" b="1" dirty="0" smtClean="0"/>
              <a:t>에 라피드 </a:t>
            </a:r>
            <a:r>
              <a:rPr lang="ko-KR" altLang="en-US" b="1" dirty="0" err="1" smtClean="0"/>
              <a:t>프로토타입은</a:t>
            </a:r>
            <a:r>
              <a:rPr lang="ko-KR" altLang="en-US" b="1" dirty="0" smtClean="0"/>
              <a:t> 의무적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0450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Human Factors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11.15  </a:t>
            </a:r>
            <a:r>
              <a:rPr lang="ko-KR" altLang="en-US" dirty="0" err="1" smtClean="0"/>
              <a:t>라피트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프로토타입핑의</a:t>
            </a:r>
            <a:r>
              <a:rPr lang="ko-KR" altLang="en-US" dirty="0" smtClean="0"/>
              <a:t> 재사용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err="1" smtClean="0"/>
              <a:t>라피드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프로토타입을</a:t>
            </a:r>
            <a:r>
              <a:rPr lang="ko-KR" altLang="en-US" b="1" dirty="0" smtClean="0"/>
              <a:t> 재사용하는 것 </a:t>
            </a:r>
            <a:r>
              <a:rPr lang="en-US" altLang="ko-KR" b="1" dirty="0" smtClean="0"/>
              <a:t>= </a:t>
            </a:r>
            <a:r>
              <a:rPr lang="ko-KR" altLang="en-US" b="1" dirty="0" smtClean="0"/>
              <a:t>근본적으로 코드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앤</a:t>
            </a:r>
            <a:r>
              <a:rPr lang="en-US" altLang="ko-KR" b="1" dirty="0" smtClean="0"/>
              <a:t>-</a:t>
            </a:r>
            <a:r>
              <a:rPr lang="ko-KR" altLang="en-US" b="1" dirty="0" err="1" smtClean="0"/>
              <a:t>픽스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변경은 작동되는 </a:t>
            </a:r>
            <a:r>
              <a:rPr lang="ko-KR" altLang="en-US" b="1" dirty="0" err="1" smtClean="0"/>
              <a:t>프로덕트로</a:t>
            </a:r>
            <a:r>
              <a:rPr lang="ko-KR" altLang="en-US" b="1" dirty="0" smtClean="0"/>
              <a:t> 만들어야 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많은 비용이 소요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유지보수는 명세와 설계 문서 없이는 어려움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특히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실시간 제약은 만족시키기 어려움</a:t>
            </a:r>
            <a:endParaRPr lang="en-US" altLang="ko-KR" b="1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Reusing the Rapid Prototype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11.15  </a:t>
            </a:r>
            <a:r>
              <a:rPr lang="ko-KR" altLang="en-US" dirty="0" err="1" smtClean="0"/>
              <a:t>라피트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프로토타입핑의</a:t>
            </a:r>
            <a:r>
              <a:rPr lang="ko-KR" altLang="en-US" dirty="0" smtClean="0"/>
              <a:t> 재사용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err="1" smtClean="0"/>
              <a:t>라피드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프로토타입을</a:t>
            </a:r>
            <a:r>
              <a:rPr lang="ko-KR" altLang="en-US" b="1" dirty="0" smtClean="0"/>
              <a:t> 폐기하는 것을 보증하는 하나의 방법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대상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다른 언어로 구현하는 것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생성된 코드는 재사용될 수 있음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err="1" smtClean="0"/>
              <a:t>라피드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프로토타입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또는 일부분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이 정제되는 예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이것이 미리 준비되었다면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그 부분이 </a:t>
            </a:r>
            <a:r>
              <a:rPr lang="en-US" altLang="ko-KR" dirty="0" smtClean="0"/>
              <a:t>SQA </a:t>
            </a:r>
            <a:r>
              <a:rPr lang="ko-KR" altLang="en-US" dirty="0" err="1" smtClean="0"/>
              <a:t>인스펙션을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통과했을때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고전적인</a:t>
            </a:r>
            <a:r>
              <a:rPr lang="en-US" altLang="ko-KR" dirty="0" smtClean="0"/>
              <a:t>” </a:t>
            </a:r>
            <a:r>
              <a:rPr lang="ko-KR" altLang="en-US" dirty="0" err="1" smtClean="0"/>
              <a:t>라피드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프로토타이핑이</a:t>
            </a:r>
            <a:r>
              <a:rPr lang="ko-KR" altLang="en-US" dirty="0" smtClean="0"/>
              <a:t> 아님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Reusing the Rapid Prototype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11.16  </a:t>
            </a:r>
            <a:r>
              <a:rPr lang="ko-KR" altLang="en-US" sz="2200" dirty="0" smtClean="0"/>
              <a:t>요구사항 </a:t>
            </a:r>
            <a:r>
              <a:rPr lang="ko-KR" altLang="en-US" sz="2200" dirty="0" err="1" smtClean="0"/>
              <a:t>워크플로용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CASE </a:t>
            </a:r>
            <a:r>
              <a:rPr lang="ko-KR" altLang="en-US" sz="2200" dirty="0" smtClean="0"/>
              <a:t>툴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UML </a:t>
            </a:r>
            <a:r>
              <a:rPr lang="ko-KR" altLang="en-US" b="1" dirty="0" smtClean="0"/>
              <a:t>다이어그램을 위한 그래픽 툴이 필요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UML </a:t>
            </a:r>
            <a:r>
              <a:rPr lang="ko-KR" altLang="en-US" dirty="0" smtClean="0"/>
              <a:t>다이어그램을 변경하는 것을 쉽도록 하기 위해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문서화는 툴에 저장되고 항상 </a:t>
            </a:r>
            <a:r>
              <a:rPr lang="ko-KR" altLang="en-US" dirty="0" err="1" smtClean="0"/>
              <a:t>이용가능함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각 툴들은 때때로 이용하기 어려움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다이어그램은 상당한 </a:t>
            </a:r>
            <a:r>
              <a:rPr lang="en-US" altLang="ko-KR" b="1" dirty="0" smtClean="0"/>
              <a:t>“tweaking”</a:t>
            </a:r>
            <a:r>
              <a:rPr lang="ko-KR" altLang="en-US" b="1" dirty="0" smtClean="0"/>
              <a:t>을 필요로 할 수 있음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전반적인 강점들은 약점들보다 더 큼</a:t>
            </a:r>
            <a:endParaRPr lang="en-US" altLang="ko-KR" b="1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72456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CASE Tools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비즈니스 모델</a:t>
            </a:r>
            <a:r>
              <a:rPr lang="en-US" altLang="ko-KR" b="1" dirty="0" smtClean="0"/>
              <a:t>(</a:t>
            </a:r>
            <a:r>
              <a:rPr lang="en-US" altLang="ko-KR" b="1" i="1" dirty="0" smtClean="0"/>
              <a:t>business model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조직의 비즈니스 프로세스들의 서술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비즈니스 모델은 전체적으로 클라이언트의 비즈니스 이해를 제공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이 지식은 클라이언트가 컴퓨터화하는데 자문하기 위해 필수적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시스템 분석가는 다양한 비즈니스 프로세스의 자세한 이해를 획득해야 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이를 위해 인터뷰를 비롯해 많은 기법들이 사용됨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00448" cy="400110"/>
          </a:xfrm>
        </p:spPr>
        <p:txBody>
          <a:bodyPr/>
          <a:lstStyle/>
          <a:p>
            <a:pPr algn="ctr"/>
            <a:r>
              <a:rPr lang="ko-KR" altLang="en-US" smtClean="0"/>
              <a:t>비즈니스 모델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11.16  </a:t>
            </a:r>
            <a:r>
              <a:rPr lang="ko-KR" altLang="en-US" sz="2200" dirty="0" smtClean="0"/>
              <a:t>요구사항 </a:t>
            </a:r>
            <a:r>
              <a:rPr lang="ko-KR" altLang="en-US" sz="2200" dirty="0" err="1" smtClean="0"/>
              <a:t>워크플로용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CASE </a:t>
            </a:r>
            <a:r>
              <a:rPr lang="ko-KR" altLang="en-US" sz="2200" dirty="0" smtClean="0"/>
              <a:t>툴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다음과 같은 고전적 그래픽 </a:t>
            </a:r>
            <a:r>
              <a:rPr lang="en-US" altLang="ko-KR" b="1" dirty="0" smtClean="0"/>
              <a:t>CASE </a:t>
            </a:r>
            <a:r>
              <a:rPr lang="ko-KR" altLang="en-US" b="1" dirty="0" smtClean="0"/>
              <a:t>환경은 </a:t>
            </a:r>
            <a:r>
              <a:rPr lang="en-US" altLang="ko-KR" b="1" dirty="0" smtClean="0"/>
              <a:t>UML</a:t>
            </a:r>
            <a:r>
              <a:rPr lang="ko-KR" altLang="en-US" b="1" dirty="0" smtClean="0"/>
              <a:t>을 지원하기 위해 확장됨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System Architect</a:t>
            </a:r>
          </a:p>
          <a:p>
            <a:pPr lvl="1" eaLnBrk="1" hangingPunct="1"/>
            <a:r>
              <a:rPr lang="en-US" altLang="ko-KR" dirty="0" smtClean="0"/>
              <a:t>Software through Pictures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객체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지향 </a:t>
            </a:r>
            <a:r>
              <a:rPr lang="en-US" altLang="ko-KR" b="1" dirty="0" smtClean="0"/>
              <a:t>CASE </a:t>
            </a:r>
            <a:r>
              <a:rPr lang="ko-KR" altLang="en-US" b="1" dirty="0" smtClean="0"/>
              <a:t>환경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IBM Rational Rose</a:t>
            </a:r>
          </a:p>
          <a:p>
            <a:pPr lvl="1" eaLnBrk="1" hangingPunct="1"/>
            <a:r>
              <a:rPr lang="en-US" altLang="ko-KR" dirty="0" smtClean="0"/>
              <a:t>Together</a:t>
            </a:r>
          </a:p>
          <a:p>
            <a:pPr lvl="1" eaLnBrk="1" hangingPunct="1"/>
            <a:r>
              <a:rPr lang="en-US" altLang="ko-KR" dirty="0" err="1" smtClean="0"/>
              <a:t>ArgoUML</a:t>
            </a:r>
            <a:r>
              <a:rPr lang="en-US" altLang="ko-KR" dirty="0" smtClean="0"/>
              <a:t> (open source)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72456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CASE Tools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110</a:t>
            </a:fld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11.17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워크플로용</a:t>
            </a:r>
            <a:r>
              <a:rPr lang="ko-KR" altLang="en-US" dirty="0" smtClean="0"/>
              <a:t> 척도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불안정성과 속도 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 어떻게 클라이언트의 </a:t>
            </a:r>
            <a:r>
              <a:rPr lang="ko-KR" altLang="en-US" b="1" dirty="0" err="1" smtClean="0"/>
              <a:t>니즈를</a:t>
            </a:r>
            <a:r>
              <a:rPr lang="ko-KR" altLang="en-US" b="1" dirty="0" smtClean="0"/>
              <a:t> 빨리 결정하는지의 척도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소프트웨어 개발 프로세스의 나머지 동안에 변경된 요구사항들의 수</a:t>
            </a:r>
            <a:endParaRPr lang="en-US" altLang="ko-KR" b="1" dirty="0" smtClean="0"/>
          </a:p>
          <a:p>
            <a:pPr lvl="1" eaLnBrk="1" hangingPunct="1"/>
            <a:r>
              <a:rPr lang="ko-KR" altLang="en-US" b="1" dirty="0" smtClean="0"/>
              <a:t>요구사항 팀이 그들의 일을 잘하고 있는지 측정하는 또 다른 척도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개발자들에 의해서 개시되어진 변경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너무 많은 변경들은 프로세스에 결함이 있음을 의미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클라이언트에 의해 개시되어진 변경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이동 대상 문제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2438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Metrics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111</a:t>
            </a:fld>
            <a:endParaRPr lang="ko-KR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11.18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난제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클라이언트 조직의 직원들은 가끔 컴퓨터화에 위협을 느낌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컴퓨터가 그들의 일을 대신 한다는 공포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요구사항 팀 멤버들은 협상해야만 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클라이언트의 </a:t>
            </a:r>
            <a:r>
              <a:rPr lang="ko-KR" altLang="en-US" dirty="0" err="1" smtClean="0"/>
              <a:t>니즈들은</a:t>
            </a:r>
            <a:r>
              <a:rPr lang="ko-KR" altLang="en-US" dirty="0" smtClean="0"/>
              <a:t> 규모가 작아야만 할 것임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클라이언트 조직의 핵심 직원들은 극히 중요한 철저한 논의를 할 시간을 가지지 못 할 수 있음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유연성과 객관성은 필수</a:t>
            </a:r>
            <a:endParaRPr lang="en-US" altLang="ko-KR" b="1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008360" cy="400110"/>
          </a:xfrm>
        </p:spPr>
        <p:txBody>
          <a:bodyPr/>
          <a:lstStyle/>
          <a:p>
            <a:pPr algn="ctr"/>
            <a:r>
              <a:rPr lang="ko-KR" altLang="en-US" smtClean="0"/>
              <a:t>난제들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112</a:t>
            </a:fld>
            <a:endParaRPr lang="ko-KR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11.18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난제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53675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Foundation </a:t>
            </a:r>
            <a:r>
              <a:rPr lang="ko-KR" altLang="en-US" dirty="0" smtClean="0"/>
              <a:t>사례 연구의 개요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113</a:t>
            </a:fld>
            <a:endParaRPr lang="ko-KR" altLang="en-US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773238"/>
            <a:ext cx="8127583" cy="41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1E790E-CDC8-455B-ABB0-1014FAD36B1F}" type="slidenum">
              <a:rPr lang="ko-KR" altLang="en-US" smtClean="0"/>
              <a:pPr>
                <a:defRPr/>
              </a:pPr>
              <a:t>114</a:t>
            </a:fld>
            <a:endParaRPr lang="ko-KR" altLang="en-US"/>
          </a:p>
        </p:txBody>
      </p:sp>
      <p:sp>
        <p:nvSpPr>
          <p:cNvPr id="13316" name="WordArt 4"/>
          <p:cNvSpPr>
            <a:spLocks noChangeArrowheads="1" noChangeShapeType="1" noTextEdit="1"/>
          </p:cNvSpPr>
          <p:nvPr/>
        </p:nvSpPr>
        <p:spPr bwMode="gray">
          <a:xfrm>
            <a:off x="2090738" y="2714625"/>
            <a:ext cx="5143500" cy="8763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r>
              <a:rPr lang="en-US" altLang="ko-KR" kern="10">
                <a:ln w="38100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1894E8"/>
                    </a:gs>
                    <a:gs pos="100000">
                      <a:srgbClr val="36D0A4"/>
                    </a:gs>
                  </a:gsLst>
                  <a:lin ang="0" scaled="1"/>
                </a:gradFill>
                <a:effectLst>
                  <a:outerShdw dist="35921" dir="2700000" sy="50000" rotWithShape="0">
                    <a:srgbClr val="B2B2B2">
                      <a:alpha val="70000"/>
                    </a:srgbClr>
                  </a:outerShdw>
                </a:effectLst>
                <a:latin typeface="Arial Black"/>
              </a:rPr>
              <a:t>Thank You !</a:t>
            </a:r>
            <a:endParaRPr lang="ko-KR" altLang="en-US" kern="10">
              <a:ln w="38100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1894E8"/>
                  </a:gs>
                  <a:gs pos="100000">
                    <a:srgbClr val="36D0A4"/>
                  </a:gs>
                </a:gsLst>
                <a:lin ang="0" scaled="1"/>
              </a:gradFill>
              <a:effectLst>
                <a:outerShdw dist="35921" dir="2700000" sy="50000" rotWithShape="0">
                  <a:srgbClr val="B2B2B2">
                    <a:alpha val="7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요구사항 팀은 관련된 모든 정보를 추출하기 위해 고객과 사용자들을 만남</a:t>
            </a:r>
            <a:endParaRPr lang="en-US" altLang="ko-KR" b="1" dirty="0" smtClean="0"/>
          </a:p>
          <a:p>
            <a:pPr lvl="2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질문의 두 가지 유형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폐쇄형 질문</a:t>
            </a:r>
            <a:r>
              <a:rPr lang="en-US" altLang="ko-KR" i="1" dirty="0" smtClean="0"/>
              <a:t>(Close-ended questions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명시된 대답을 요구</a:t>
            </a:r>
            <a:endParaRPr lang="en-US" altLang="ko-KR" i="1" dirty="0" smtClean="0"/>
          </a:p>
          <a:p>
            <a:pPr lvl="1" eaLnBrk="1" hangingPunct="1"/>
            <a:r>
              <a:rPr lang="ko-KR" altLang="en-US" dirty="0" smtClean="0"/>
              <a:t>개방형 질문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Open-ended questions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인터뷰하는 사람이 거리낌 없이 이야기하도록 요청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인터뷰의 두 가지 유형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구조적 인터뷰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structured interview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계획된 폐쇄형 질문이 제시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비구조적 인터뷰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unstructured interview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인터뷰자는</a:t>
            </a:r>
            <a:r>
              <a:rPr lang="ko-KR" altLang="en-US" dirty="0" smtClean="0"/>
              <a:t> 하나 내지 두 개의 준비된 폐쇄형 질문으로 시작하지만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인터뷰자에게</a:t>
            </a:r>
            <a:r>
              <a:rPr lang="ko-KR" altLang="en-US" dirty="0" smtClean="0"/>
              <a:t> 폭넓은 정보를 제공하는 개방형 질문을 대부분 제시</a:t>
            </a:r>
            <a:endParaRPr lang="en-US" altLang="ko-KR" dirty="0" smtClean="0"/>
          </a:p>
          <a:p>
            <a:pPr eaLnBrk="1" hangingPunct="1"/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00836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인터뷰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인터뷰는 쉽지 않음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너무 비구조적인 인터뷰는 많은 관련 지식을 제공하지 못함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인터뷰자는</a:t>
            </a:r>
            <a:r>
              <a:rPr lang="ko-KR" altLang="en-US" dirty="0" smtClean="0"/>
              <a:t> 어플리케이션 도메인에 완전히 친숙해야 함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인터뷰자는</a:t>
            </a:r>
            <a:r>
              <a:rPr lang="ko-KR" altLang="en-US" dirty="0" smtClean="0"/>
              <a:t> 언제나 오픈</a:t>
            </a:r>
            <a:r>
              <a:rPr lang="en-US" altLang="ko-KR" dirty="0" smtClean="0"/>
              <a:t>-</a:t>
            </a:r>
            <a:r>
              <a:rPr lang="ko-KR" altLang="en-US" dirty="0" smtClean="0"/>
              <a:t>마인드여야 함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인터뷰 후에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인터뷰자는</a:t>
            </a:r>
            <a:r>
              <a:rPr lang="ko-KR" altLang="en-US" b="1" dirty="0" smtClean="0"/>
              <a:t> 작성한 보고서를 준비해야 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이 보고서의 복사본을 인터뷰 한 사람들에게 제공하는 것이 좋음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019175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인터뷰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>
                <a:ea typeface="ＭＳ Ｐゴシック" charset="-128"/>
              </a:rPr>
              <a:t>인터뷰는 주요 기법</a:t>
            </a:r>
            <a:endParaRPr lang="en-US" altLang="ko-KR" b="1" dirty="0" smtClean="0">
              <a:ea typeface="ＭＳ Ｐゴシック" charset="-128"/>
            </a:endParaRPr>
          </a:p>
          <a:p>
            <a:pPr eaLnBrk="1" hangingPunct="1"/>
            <a:endParaRPr lang="en-US" altLang="ko-KR" dirty="0" smtClean="0">
              <a:ea typeface="ＭＳ Ｐゴシック" charset="-128"/>
            </a:endParaRPr>
          </a:p>
          <a:p>
            <a:pPr eaLnBrk="1" hangingPunct="1"/>
            <a:r>
              <a:rPr lang="ko-KR" altLang="en-US" b="1" dirty="0" smtClean="0">
                <a:ea typeface="ＭＳ Ｐゴシック" charset="-128"/>
              </a:rPr>
              <a:t>설문지</a:t>
            </a:r>
            <a:r>
              <a:rPr lang="en-US" altLang="ko-KR" b="1" dirty="0" smtClean="0">
                <a:ea typeface="ＭＳ Ｐゴシック" charset="-128"/>
              </a:rPr>
              <a:t>(questionnaire)</a:t>
            </a:r>
            <a:r>
              <a:rPr lang="ko-KR" altLang="en-US" b="1" dirty="0" smtClean="0">
                <a:ea typeface="ＭＳ Ｐゴシック" charset="-128"/>
              </a:rPr>
              <a:t>는 수백 명의 견해들</a:t>
            </a:r>
            <a:r>
              <a:rPr lang="en-US" altLang="ko-KR" b="1" dirty="0" smtClean="0">
                <a:ea typeface="ＭＳ Ｐゴシック" charset="-128"/>
              </a:rPr>
              <a:t>, </a:t>
            </a:r>
            <a:r>
              <a:rPr lang="ko-KR" altLang="en-US" b="1" dirty="0" smtClean="0">
                <a:ea typeface="ＭＳ Ｐゴシック" charset="-128"/>
              </a:rPr>
              <a:t>즉 다양한 견해들을 결정할 필요가 있을 때 유용</a:t>
            </a:r>
            <a:endParaRPr lang="en-US" altLang="ko-KR" b="1" dirty="0" smtClean="0">
              <a:ea typeface="ＭＳ Ｐゴシック" charset="-128"/>
            </a:endParaRPr>
          </a:p>
          <a:p>
            <a:pPr eaLnBrk="1" hangingPunct="1"/>
            <a:endParaRPr lang="en-US" altLang="ko-KR" dirty="0" smtClean="0">
              <a:ea typeface="ＭＳ Ｐゴシック" charset="-128"/>
            </a:endParaRPr>
          </a:p>
          <a:p>
            <a:pPr eaLnBrk="1" hangingPunct="1"/>
            <a:r>
              <a:rPr lang="ko-KR" altLang="en-US" b="1" dirty="0" smtClean="0">
                <a:ea typeface="ＭＳ Ｐゴシック" charset="-128"/>
              </a:rPr>
              <a:t>비즈니스 양식의 조사는 클라이언트가 비즈니스를 현재 어떻게 수행하는지를 보임</a:t>
            </a:r>
            <a:endParaRPr lang="en-US" altLang="ko-KR" b="1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9639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다른 기법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직원들이 자신들의 임무를 수행하는 동안에 직접 관찰</a:t>
            </a:r>
            <a:r>
              <a:rPr lang="en-US" altLang="ko-KR" b="1" dirty="0" smtClean="0"/>
              <a:t>(</a:t>
            </a:r>
            <a:r>
              <a:rPr lang="en-US" altLang="ko-KR" b="1" i="1" dirty="0" smtClean="0"/>
              <a:t>Direct observation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은 유용할 수 있음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비디오 카메라는 이 기법의 현대 버전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그러나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테이프를 분석하는데 많은 시간이 소요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직원들이 카메라에 노출되어 부당하게 사생활이 침해될 수 있음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311275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다른 기법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r>
              <a:rPr lang="en-US" altLang="ko-KR" b="1" dirty="0" smtClean="0"/>
              <a:t>(</a:t>
            </a:r>
            <a:r>
              <a:rPr lang="en-US" altLang="ko-KR" b="1" i="1" dirty="0" smtClean="0"/>
              <a:t>use case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는 소프트웨어 프로덕트 자체와 그 소프트웨어 </a:t>
            </a:r>
            <a:r>
              <a:rPr lang="ko-KR" altLang="en-US" b="1" dirty="0" err="1" smtClean="0"/>
              <a:t>프로덕트의</a:t>
            </a:r>
            <a:r>
              <a:rPr lang="ko-KR" altLang="en-US" b="1" dirty="0" smtClean="0"/>
              <a:t> 사용자들</a:t>
            </a:r>
            <a:r>
              <a:rPr lang="en-US" altLang="ko-KR" b="1" dirty="0" smtClean="0"/>
              <a:t>(actors) </a:t>
            </a:r>
            <a:r>
              <a:rPr lang="ko-KR" altLang="en-US" b="1" dirty="0" smtClean="0"/>
              <a:t>간의 </a:t>
            </a:r>
            <a:r>
              <a:rPr lang="ko-KR" altLang="en-US" b="1" dirty="0" err="1" smtClean="0"/>
              <a:t>인터렉션</a:t>
            </a:r>
            <a:r>
              <a:rPr lang="en-US" altLang="ko-KR" b="1" dirty="0" smtClean="0"/>
              <a:t>(interaction)</a:t>
            </a:r>
            <a:r>
              <a:rPr lang="ko-KR" altLang="en-US" b="1" dirty="0" smtClean="0"/>
              <a:t>을 모델화한 것</a:t>
            </a:r>
            <a:endParaRPr lang="en-US" altLang="ko-KR" b="1" dirty="0" smtClean="0"/>
          </a:p>
          <a:p>
            <a:pPr eaLnBrk="1" hangingPunct="1"/>
            <a:r>
              <a:rPr lang="en-US" altLang="ko-KR" b="1" dirty="0" smtClean="0"/>
              <a:t>Example: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656432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8368" y="3284984"/>
            <a:ext cx="4767263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err="1" smtClean="0"/>
              <a:t>액터</a:t>
            </a:r>
            <a:r>
              <a:rPr lang="en-US" altLang="ko-KR" b="1" dirty="0" smtClean="0"/>
              <a:t>(</a:t>
            </a:r>
            <a:r>
              <a:rPr lang="en-US" altLang="ko-KR" b="1" i="1" dirty="0" smtClean="0"/>
              <a:t>actor</a:t>
            </a:r>
            <a:r>
              <a:rPr lang="en-US" altLang="ko-KR" b="1" dirty="0" smtClean="0"/>
              <a:t>) –</a:t>
            </a:r>
            <a:r>
              <a:rPr lang="ko-KR" altLang="en-US" b="1" dirty="0" smtClean="0"/>
              <a:t> 소프트웨어 프로덕트 외부 세계의 멤버</a:t>
            </a:r>
            <a:endParaRPr lang="en-US" altLang="ko-KR" b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err="1" smtClean="0"/>
              <a:t>액터를</a:t>
            </a:r>
            <a:r>
              <a:rPr lang="ko-KR" altLang="en-US" b="1" dirty="0" smtClean="0"/>
              <a:t> 식별하는 것은 아주 쉬움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err="1" smtClean="0"/>
              <a:t>액터는</a:t>
            </a:r>
            <a:r>
              <a:rPr lang="ko-KR" altLang="en-US" dirty="0" smtClean="0"/>
              <a:t> 자주 소프트웨어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사용자이기 때문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일반적으로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액터는</a:t>
            </a:r>
            <a:r>
              <a:rPr lang="ko-KR" altLang="en-US" b="1" dirty="0" smtClean="0"/>
              <a:t> 소프트웨어 </a:t>
            </a:r>
            <a:r>
              <a:rPr lang="ko-KR" altLang="en-US" b="1" dirty="0" err="1" smtClean="0"/>
              <a:t>프로덕트에</a:t>
            </a:r>
            <a:r>
              <a:rPr lang="ko-KR" altLang="en-US" b="1" dirty="0" smtClean="0"/>
              <a:t> 관한 역할을 담당</a:t>
            </a:r>
            <a:endParaRPr lang="en-US" altLang="ko-KR" b="1" dirty="0" smtClean="0"/>
          </a:p>
          <a:p>
            <a:pPr lvl="1" eaLnBrk="1" hangingPunct="1"/>
            <a:r>
              <a:rPr lang="ko-KR" altLang="en-US" b="1" dirty="0" smtClean="0"/>
              <a:t>이 역할은 다음과 같음</a:t>
            </a:r>
            <a:endParaRPr lang="en-US" altLang="ko-KR" b="1" dirty="0" smtClean="0"/>
          </a:p>
          <a:p>
            <a:pPr lvl="2" eaLnBrk="1" hangingPunct="1"/>
            <a:r>
              <a:rPr lang="ko-KR" altLang="en-US" dirty="0" smtClean="0"/>
              <a:t>사용자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user</a:t>
            </a:r>
            <a:r>
              <a:rPr lang="en-US" altLang="ko-KR" dirty="0" smtClean="0"/>
              <a:t>)</a:t>
            </a:r>
          </a:p>
          <a:p>
            <a:pPr lvl="2" eaLnBrk="1" hangingPunct="1"/>
            <a:r>
              <a:rPr lang="ko-KR" altLang="en-US" dirty="0" smtClean="0"/>
              <a:t>발의자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initiator</a:t>
            </a:r>
            <a:r>
              <a:rPr lang="en-US" altLang="ko-KR" dirty="0" smtClean="0"/>
              <a:t>)</a:t>
            </a:r>
          </a:p>
          <a:p>
            <a:pPr lvl="2" eaLnBrk="1" hangingPunct="1"/>
            <a:r>
              <a:rPr lang="ko-KR" altLang="en-US" dirty="0" err="1" smtClean="0"/>
              <a:t>유즈</a:t>
            </a:r>
            <a:r>
              <a:rPr lang="ko-KR" altLang="en-US" dirty="0" smtClean="0"/>
              <a:t> 케이스에서 중요한 부분을 담당하는 사람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656432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시스템의 사용자는 한 가지 이상의 역할을 담당할 수 있음</a:t>
            </a:r>
            <a:endParaRPr lang="en-US" altLang="ko-KR" b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Example: </a:t>
            </a:r>
            <a:r>
              <a:rPr lang="ko-KR" altLang="en-US" b="1" dirty="0" smtClean="0"/>
              <a:t>은행의 고객은</a:t>
            </a:r>
            <a:endParaRPr lang="en-US" altLang="ko-KR" b="1" dirty="0" smtClean="0"/>
          </a:p>
          <a:p>
            <a:pPr lvl="1" eaLnBrk="1" hangingPunct="1"/>
            <a:r>
              <a:rPr lang="en-US" altLang="ko-KR" b="1" dirty="0" smtClean="0"/>
              <a:t>Borrower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대출자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고객이 돈을 대출 받을 때</a:t>
            </a:r>
            <a:r>
              <a:rPr lang="en-US" altLang="ko-KR" dirty="0" smtClean="0"/>
              <a:t>) or </a:t>
            </a:r>
          </a:p>
          <a:p>
            <a:pPr lvl="1" eaLnBrk="1" hangingPunct="1"/>
            <a:r>
              <a:rPr lang="en-US" altLang="ko-KR" b="1" dirty="0" smtClean="0"/>
              <a:t>Lender</a:t>
            </a:r>
            <a:r>
              <a:rPr lang="en-US" altLang="ko-KR" dirty="0" smtClean="0"/>
              <a:t>(</a:t>
            </a:r>
            <a:r>
              <a:rPr lang="ko-KR" altLang="en-US" dirty="0" smtClean="0"/>
              <a:t>빌려주는 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은행에 돈을 저축할 때 은행은 고객들이 저축한 돈을 투자해서 많은 이익을 얻음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될 수 있음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656432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정반대로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한 </a:t>
            </a:r>
            <a:r>
              <a:rPr lang="ko-KR" altLang="en-US" b="1" dirty="0" err="1" smtClean="0"/>
              <a:t>액터는</a:t>
            </a:r>
            <a:r>
              <a:rPr lang="ko-KR" altLang="en-US" b="1" dirty="0" smtClean="0"/>
              <a:t> 여러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케이스에 참여할 수 있음</a:t>
            </a:r>
            <a:endParaRPr lang="en-US" altLang="ko-KR" b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Example: Borrower</a:t>
            </a:r>
            <a:r>
              <a:rPr lang="ko-KR" altLang="en-US" b="1" dirty="0" smtClean="0"/>
              <a:t>는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다음과 같은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케이스에 </a:t>
            </a:r>
            <a:r>
              <a:rPr lang="ko-KR" altLang="en-US" b="1" dirty="0" err="1" smtClean="0"/>
              <a:t>액터일</a:t>
            </a:r>
            <a:r>
              <a:rPr lang="ko-KR" altLang="en-US" b="1" dirty="0" smtClean="0"/>
              <a:t> 수 있음</a:t>
            </a:r>
            <a:endParaRPr lang="en-US" altLang="ko-KR" b="1" dirty="0" smtClean="0"/>
          </a:p>
          <a:p>
            <a:pPr lvl="1" eaLnBrk="1" hangingPunct="1"/>
            <a:r>
              <a:rPr lang="en-US" altLang="ko-KR" sz="1800" dirty="0" smtClean="0"/>
              <a:t>Borrow Money</a:t>
            </a:r>
            <a:r>
              <a:rPr lang="en-US" altLang="ko-KR" sz="2000" dirty="0" smtClean="0"/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en-US" altLang="ko-KR" dirty="0" smtClean="0"/>
          </a:p>
          <a:p>
            <a:pPr lvl="1" eaLnBrk="1" hangingPunct="1"/>
            <a:r>
              <a:rPr lang="en-US" altLang="ko-KR" sz="1800" dirty="0" smtClean="0"/>
              <a:t>Pay Interest on Loan</a:t>
            </a:r>
            <a:r>
              <a:rPr lang="en-US" altLang="ko-KR" sz="2000" dirty="0" smtClean="0"/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en-US" altLang="ko-KR" dirty="0" smtClean="0"/>
          </a:p>
          <a:p>
            <a:pPr lvl="1" eaLnBrk="1" hangingPunct="1"/>
            <a:r>
              <a:rPr lang="en-US" altLang="ko-KR" sz="1800" dirty="0" smtClean="0"/>
              <a:t>Repay Loan Principal</a:t>
            </a:r>
            <a:r>
              <a:rPr lang="en-US" altLang="ko-KR" sz="2000" dirty="0" smtClean="0"/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또한</a:t>
            </a:r>
            <a:r>
              <a:rPr lang="en-US" altLang="ko-KR" b="1" dirty="0" smtClean="0"/>
              <a:t>, Borrower </a:t>
            </a:r>
            <a:r>
              <a:rPr lang="ko-KR" altLang="en-US" b="1" dirty="0" err="1" smtClean="0"/>
              <a:t>액터는</a:t>
            </a:r>
            <a:r>
              <a:rPr lang="ko-KR" altLang="en-US" b="1" dirty="0" smtClean="0"/>
              <a:t> 수 천 명의 은행 고객들을 상징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656432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181993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dirty="0" smtClean="0"/>
              <a:t>Chapter 11.</a:t>
            </a:r>
            <a:br>
              <a:rPr lang="en-US" altLang="ko-KR" sz="2400" b="1" dirty="0" smtClean="0"/>
            </a:br>
            <a:r>
              <a:rPr lang="en-US" altLang="ko-KR" sz="4000" b="1" dirty="0" smtClean="0">
                <a:latin typeface="HY동녘B" pitchFamily="18" charset="-127"/>
                <a:ea typeface="HY동녘B" pitchFamily="18" charset="-127"/>
              </a:rPr>
              <a:t>                </a:t>
            </a:r>
            <a:r>
              <a:rPr lang="ko-KR" altLang="en-US" sz="4000" b="1" dirty="0" smtClean="0">
                <a:latin typeface="HY동녘B" pitchFamily="18" charset="-127"/>
                <a:ea typeface="HY동녘B" pitchFamily="18" charset="-127"/>
              </a:rPr>
              <a:t>요구사항</a:t>
            </a:r>
            <a:endParaRPr lang="ko-KR" altLang="en-US" sz="4000" b="1" dirty="0"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err="1" smtClean="0"/>
              <a:t>액터가</a:t>
            </a:r>
            <a:r>
              <a:rPr lang="ko-KR" altLang="en-US" b="1" dirty="0" smtClean="0"/>
              <a:t> 꼭 인간일 필요는 없음</a:t>
            </a:r>
            <a:endParaRPr lang="en-US" altLang="ko-KR" b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Example: </a:t>
            </a:r>
            <a:r>
              <a:rPr lang="ko-KR" altLang="en-US" b="1" dirty="0" smtClean="0"/>
              <a:t>전자상거래 정보 시스템</a:t>
            </a:r>
            <a:r>
              <a:rPr lang="en-US" altLang="ko-KR" b="1" dirty="0" smtClean="0"/>
              <a:t>(</a:t>
            </a:r>
            <a:r>
              <a:rPr lang="en-US" altLang="ko-KR" b="1" i="1" dirty="0" smtClean="0"/>
              <a:t>e-commerce information system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은 신용 카드 회사 정보 시스템과 상호작용해야 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신용 카드 회사 정보시스템은 전자상거래 정보시스템의 입장에서 보면 </a:t>
            </a:r>
            <a:r>
              <a:rPr lang="ko-KR" altLang="en-US" dirty="0" err="1" smtClean="0"/>
              <a:t>액터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전자상거래 정보시스템은 신용카드회사 정보시스템의 입장에서 보면 </a:t>
            </a:r>
            <a:r>
              <a:rPr lang="ko-KR" altLang="en-US" dirty="0" err="1" smtClean="0"/>
              <a:t>액터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656432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err="1" smtClean="0"/>
              <a:t>액터를</a:t>
            </a:r>
            <a:r>
              <a:rPr lang="ko-KR" altLang="en-US" b="1" dirty="0" smtClean="0"/>
              <a:t> 식별할 때의 잠재적 문제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중복된 </a:t>
            </a:r>
            <a:r>
              <a:rPr lang="ko-KR" altLang="en-US" dirty="0" err="1" smtClean="0"/>
              <a:t>액터들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Example: </a:t>
            </a:r>
            <a:r>
              <a:rPr lang="ko-KR" altLang="en-US" b="1" dirty="0" smtClean="0"/>
              <a:t>병원 소프트웨어 </a:t>
            </a:r>
            <a:r>
              <a:rPr lang="ko-KR" altLang="en-US" b="1" dirty="0" err="1" smtClean="0"/>
              <a:t>프로덕트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어떤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케이스는 </a:t>
            </a:r>
            <a:r>
              <a:rPr lang="en-US" altLang="ko-KR" b="1" dirty="0" smtClean="0"/>
              <a:t>Nurse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액터를</a:t>
            </a:r>
            <a:r>
              <a:rPr lang="ko-KR" altLang="en-US" dirty="0" smtClean="0"/>
              <a:t> 가짐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다른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케이스는 </a:t>
            </a:r>
            <a:r>
              <a:rPr lang="en-US" altLang="ko-KR" b="1" dirty="0" smtClean="0"/>
              <a:t>Medical Staff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액터를</a:t>
            </a:r>
            <a:r>
              <a:rPr lang="ko-KR" altLang="en-US" dirty="0" smtClean="0"/>
              <a:t> 가짐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모든 간호사는 병원 </a:t>
            </a:r>
            <a:r>
              <a:rPr lang="ko-KR" altLang="en-US" dirty="0" err="1" smtClean="0"/>
              <a:t>스탭이지만</a:t>
            </a:r>
            <a:r>
              <a:rPr lang="ko-KR" altLang="en-US" dirty="0" smtClean="0"/>
              <a:t> 어떤 병원 </a:t>
            </a:r>
            <a:r>
              <a:rPr lang="ko-KR" altLang="en-US" dirty="0" err="1" smtClean="0"/>
              <a:t>스탭</a:t>
            </a:r>
            <a:r>
              <a:rPr lang="en-US" altLang="ko-KR" dirty="0" smtClean="0"/>
              <a:t>(</a:t>
            </a:r>
            <a:r>
              <a:rPr lang="ko-KR" altLang="en-US" dirty="0" smtClean="0"/>
              <a:t>의사와 같은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간호사가 아님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Better:</a:t>
            </a:r>
          </a:p>
          <a:p>
            <a:pPr lvl="2" eaLnBrk="1" hangingPunct="1"/>
            <a:r>
              <a:rPr lang="en-US" altLang="ko-KR" dirty="0" smtClean="0"/>
              <a:t>Actors: </a:t>
            </a:r>
            <a:r>
              <a:rPr lang="en-US" altLang="ko-KR" b="1" dirty="0" smtClean="0"/>
              <a:t>Physician</a:t>
            </a:r>
            <a:r>
              <a:rPr lang="en-US" altLang="ko-KR" dirty="0" smtClean="0"/>
              <a:t> and </a:t>
            </a:r>
            <a:r>
              <a:rPr lang="en-US" altLang="ko-KR" b="1" dirty="0" smtClean="0"/>
              <a:t>Nurse</a:t>
            </a:r>
            <a:endParaRPr lang="en-US" altLang="ko-KR" dirty="0" smtClean="0"/>
          </a:p>
          <a:p>
            <a:pPr eaLnBrk="1" hangingPunct="1">
              <a:buFont typeface="Webdings" charset="2"/>
              <a:buNone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656432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 </a:t>
            </a:r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대안</a:t>
            </a:r>
            <a:r>
              <a:rPr lang="en-US" altLang="ko-KR" b="1" dirty="0" smtClean="0"/>
              <a:t> </a:t>
            </a:r>
          </a:p>
          <a:p>
            <a:pPr lvl="1" eaLnBrk="1" hangingPunct="1"/>
            <a:r>
              <a:rPr lang="en-US" altLang="ko-KR" dirty="0" smtClean="0"/>
              <a:t>Medical Staff </a:t>
            </a:r>
            <a:r>
              <a:rPr lang="ko-KR" altLang="en-US" dirty="0" err="1" smtClean="0"/>
              <a:t>액터는</a:t>
            </a:r>
            <a:r>
              <a:rPr lang="ko-KR" altLang="en-US" dirty="0" smtClean="0"/>
              <a:t> 두 개의 전문직 </a:t>
            </a:r>
            <a:r>
              <a:rPr lang="en-US" altLang="ko-KR" b="1" dirty="0" smtClean="0"/>
              <a:t>Physician</a:t>
            </a:r>
            <a:r>
              <a:rPr lang="ko-KR" altLang="en-US" dirty="0" smtClean="0"/>
              <a:t>과 </a:t>
            </a:r>
            <a:r>
              <a:rPr lang="en-US" altLang="ko-KR" b="1" dirty="0" smtClean="0"/>
              <a:t>Nurse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>
              <a:buFont typeface="Webdings" charset="2"/>
              <a:buNone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656432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144" y="2924944"/>
            <a:ext cx="3287712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11.5  </a:t>
            </a:r>
            <a:r>
              <a:rPr lang="ko-KR" altLang="en-US" dirty="0" smtClean="0"/>
              <a:t>초기 요구사항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초기 요구사항들은 초기 비즈니스 모델에 기반하여 작성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 후 이것들은 정제되어짐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요구사항들은 동적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이것들은 자주 변경됨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변경을 처리하는 좋은 방법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클라이언트가 승인한 요구사항들의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케이스들과 함께 요구사항들의 목록을 유지하는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2458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초기 요구사항 정제하기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11.5  </a:t>
            </a:r>
            <a:r>
              <a:rPr lang="ko-KR" altLang="en-US" dirty="0" smtClean="0"/>
              <a:t>초기 요구사항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요구사항은 두 가지 카테고리를 가짐</a:t>
            </a:r>
            <a:endParaRPr lang="en-US" altLang="ko-KR" b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기능적 요구사항</a:t>
            </a:r>
            <a:r>
              <a:rPr lang="en-US" altLang="ko-KR" b="1" dirty="0" smtClean="0"/>
              <a:t>(</a:t>
            </a:r>
            <a:r>
              <a:rPr lang="en-US" altLang="ko-KR" b="1" i="1" dirty="0" smtClean="0"/>
              <a:t>functional requirement 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은 소프트웨어 프로덕트가 수행해야만 하는 액션을 명세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입력과 출력들로 자주 표현됨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비기능적 요구사항</a:t>
            </a:r>
            <a:r>
              <a:rPr lang="en-US" altLang="ko-KR" b="1" dirty="0" smtClean="0"/>
              <a:t>(</a:t>
            </a:r>
            <a:r>
              <a:rPr lang="en-US" altLang="ko-KR" b="1" i="1" dirty="0" smtClean="0"/>
              <a:t>nonfunctional requirement</a:t>
            </a:r>
            <a:r>
              <a:rPr lang="en-US" altLang="ko-KR" b="1" dirty="0" smtClean="0"/>
              <a:t> )</a:t>
            </a:r>
            <a:r>
              <a:rPr lang="ko-KR" altLang="en-US" b="1" dirty="0" smtClean="0"/>
              <a:t>은 다음과 같은 소프트웨어 프로덕트의 성질들을 명세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플랫폼 제약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Platform constraints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 smtClean="0"/>
              <a:t>응답 시간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Response times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 smtClean="0"/>
              <a:t>신뢰성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Reliability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2458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초기 요구사항 정제하기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11.5  </a:t>
            </a:r>
            <a:r>
              <a:rPr lang="ko-KR" altLang="en-US" dirty="0" smtClean="0"/>
              <a:t>초기 요구사항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기능적 요구사항들은 요구사항과 분석 </a:t>
            </a:r>
            <a:r>
              <a:rPr lang="ko-KR" altLang="en-US" b="1" dirty="0" err="1" smtClean="0"/>
              <a:t>워크플로들의</a:t>
            </a:r>
            <a:r>
              <a:rPr lang="ko-KR" altLang="en-US" b="1" dirty="0" smtClean="0"/>
              <a:t> 일 부분처럼 처리됨</a:t>
            </a:r>
            <a:endParaRPr lang="en-US" altLang="ko-KR" b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몇몇 비기능적 요구사항들은 설계 </a:t>
            </a:r>
            <a:r>
              <a:rPr lang="ko-KR" altLang="en-US" b="1" dirty="0" err="1" smtClean="0"/>
              <a:t>워크플로까지</a:t>
            </a:r>
            <a:r>
              <a:rPr lang="ko-KR" altLang="en-US" b="1" dirty="0" smtClean="0"/>
              <a:t> 기다려야 함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요구사항과 분석 </a:t>
            </a:r>
            <a:r>
              <a:rPr lang="ko-KR" altLang="en-US" dirty="0" err="1" smtClean="0"/>
              <a:t>워크플로가</a:t>
            </a:r>
            <a:r>
              <a:rPr lang="ko-KR" altLang="en-US" dirty="0" smtClean="0"/>
              <a:t> 완료될 때까지 몇몇 비기능적 요구사항을 위한 상세한 정보는 이용 가능하지 않음</a:t>
            </a:r>
            <a:endParaRPr lang="en-US" altLang="ko-KR" dirty="0" smtClean="0"/>
          </a:p>
          <a:p>
            <a:pPr eaLnBrk="1" hangingPunct="1">
              <a:buFont typeface="Webdings" charset="2"/>
              <a:buNone/>
            </a:pP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2458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초기 요구사항 정제하기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Martha Stockton Greengage (“MSG”) Foundation</a:t>
            </a:r>
            <a:r>
              <a:rPr lang="ko-KR" altLang="en-US" b="1" dirty="0" smtClean="0"/>
              <a:t>은 젊은 부부들에게 저렴한 이율로 대출을 제공</a:t>
            </a:r>
            <a:endParaRPr lang="en-US" altLang="ko-KR" b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신탁관리자는 파일럿 프로젝트를 의뢰 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매주 주택을 구매하는데 얼마나 많은 돈을 지불해야 할 것인지에 대한 계산을 수행하는 소프트웨어 </a:t>
            </a:r>
            <a:r>
              <a:rPr lang="ko-KR" altLang="en-US" dirty="0" err="1" smtClean="0"/>
              <a:t>프로덕트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1647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모기지</a:t>
            </a:r>
            <a:r>
              <a:rPr lang="en-US" altLang="ko-KR" b="1" dirty="0" smtClean="0"/>
              <a:t>(</a:t>
            </a:r>
            <a:r>
              <a:rPr lang="en-US" altLang="ko-KR" b="1" i="1" dirty="0" smtClean="0"/>
              <a:t>mortgage, </a:t>
            </a:r>
            <a:r>
              <a:rPr lang="ko-KR" altLang="en-US" b="1" dirty="0" smtClean="0"/>
              <a:t>저당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는 부동산을 대출의 담보로 잡은 것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Example: </a:t>
            </a:r>
            <a:r>
              <a:rPr lang="ko-KR" altLang="en-US" b="1" dirty="0" smtClean="0"/>
              <a:t>주택이 </a:t>
            </a:r>
            <a:r>
              <a:rPr lang="en-US" altLang="ko-KR" b="1" dirty="0" smtClean="0"/>
              <a:t>$100,000 </a:t>
            </a:r>
            <a:r>
              <a:rPr lang="ko-KR" altLang="en-US" b="1" dirty="0" smtClean="0"/>
              <a:t>일 때</a:t>
            </a:r>
            <a:r>
              <a:rPr lang="en-US" altLang="ko-KR" b="1" dirty="0" smtClean="0"/>
              <a:t>,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구매자는 </a:t>
            </a:r>
            <a:r>
              <a:rPr lang="en-US" altLang="ko-KR" b="1" dirty="0" smtClean="0"/>
              <a:t>10% </a:t>
            </a:r>
            <a:r>
              <a:rPr lang="ko-KR" altLang="en-US" b="1" dirty="0" smtClean="0"/>
              <a:t>보증금을 지불하고 잔금을 대출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대출받은 원금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자본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$90,000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대출 금액을 </a:t>
            </a:r>
            <a:r>
              <a:rPr lang="en-US" altLang="ko-KR" b="1" dirty="0" smtClean="0"/>
              <a:t>30</a:t>
            </a:r>
            <a:r>
              <a:rPr lang="ko-KR" altLang="en-US" b="1" dirty="0" smtClean="0"/>
              <a:t>년간 매월 분할 상환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연이율 </a:t>
            </a:r>
            <a:r>
              <a:rPr lang="en-US" altLang="ko-KR" dirty="0" smtClean="0"/>
              <a:t>7.5%(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6.75%)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27237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매월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채무자는 </a:t>
            </a:r>
            <a:r>
              <a:rPr lang="en-US" altLang="ko-KR" b="1" dirty="0" smtClean="0"/>
              <a:t>$629.30</a:t>
            </a:r>
            <a:r>
              <a:rPr lang="ko-KR" altLang="en-US" b="1" dirty="0" smtClean="0"/>
              <a:t>을 지불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이 금액 중 일부는 미결제 잔액에 대한 이자이며</a:t>
            </a:r>
            <a:r>
              <a:rPr lang="en-US" altLang="ko-KR" dirty="0" smtClean="0"/>
              <a:t>,</a:t>
            </a:r>
          </a:p>
          <a:p>
            <a:pPr lvl="1" eaLnBrk="1" hangingPunct="1"/>
            <a:r>
              <a:rPr lang="ko-KR" altLang="en-US" dirty="0" smtClean="0"/>
              <a:t>나머지는 원금을 차감하는데 사용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그러므로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월 지급방식</a:t>
            </a:r>
            <a:r>
              <a:rPr lang="en-US" altLang="ko-KR" b="1" dirty="0" smtClean="0"/>
              <a:t>( </a:t>
            </a:r>
            <a:r>
              <a:rPr lang="en-US" altLang="ko-KR" b="1" i="1" dirty="0" smtClean="0"/>
              <a:t>monthly payment 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은 종종 </a:t>
            </a:r>
            <a:r>
              <a:rPr lang="en-US" altLang="ko-KR" b="1" dirty="0" smtClean="0"/>
              <a:t>P&amp;I(principal and interest: </a:t>
            </a:r>
            <a:r>
              <a:rPr lang="ko-KR" altLang="en-US" b="1" dirty="0" smtClean="0"/>
              <a:t>원금과 이자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로 </a:t>
            </a:r>
            <a:r>
              <a:rPr lang="ko-KR" altLang="en-US" b="1" dirty="0" err="1" smtClean="0"/>
              <a:t>불리움</a:t>
            </a:r>
            <a:endParaRPr lang="ko-KR" altLang="en-US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27237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첫 번째 달에 </a:t>
            </a:r>
            <a:r>
              <a:rPr lang="ko-KR" altLang="en-US" b="1" dirty="0" err="1" smtClean="0"/>
              <a:t>미변제</a:t>
            </a:r>
            <a:r>
              <a:rPr lang="ko-KR" altLang="en-US" b="1" dirty="0" smtClean="0"/>
              <a:t> 잔고는 </a:t>
            </a:r>
            <a:r>
              <a:rPr lang="en-US" altLang="ko-KR" b="1" dirty="0" smtClean="0"/>
              <a:t>$90,000</a:t>
            </a:r>
          </a:p>
          <a:p>
            <a:pPr lvl="1" eaLnBrk="1" hangingPunct="1"/>
            <a:r>
              <a:rPr lang="ko-KR" altLang="en-US" dirty="0" smtClean="0"/>
              <a:t>매월 상환해야 하는 이자는 </a:t>
            </a:r>
            <a:r>
              <a:rPr lang="en-US" altLang="ko-KR" dirty="0" smtClean="0"/>
              <a:t>$90,000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0.625%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$562.50</a:t>
            </a:r>
          </a:p>
          <a:p>
            <a:pPr lvl="1" eaLnBrk="1" hangingPunct="1"/>
            <a:r>
              <a:rPr lang="ko-KR" altLang="en-US" dirty="0" smtClean="0"/>
              <a:t>매월 지불해야 하는 </a:t>
            </a:r>
            <a:r>
              <a:rPr lang="en-US" altLang="ko-KR" dirty="0" smtClean="0"/>
              <a:t>P&amp;I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$629.30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$66.80</a:t>
            </a:r>
            <a:r>
              <a:rPr lang="ko-KR" altLang="en-US" dirty="0" smtClean="0"/>
              <a:t>는 원금을 줄이기 위해 사용 되어짐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따라서</a:t>
            </a:r>
            <a:r>
              <a:rPr lang="en-US" altLang="ko-KR" b="1" dirty="0" smtClean="0"/>
              <a:t>, $89,933.20</a:t>
            </a:r>
            <a:r>
              <a:rPr lang="ko-KR" altLang="en-US" b="1" dirty="0" smtClean="0"/>
              <a:t>이 첫 상환이 발생한 이후 첫 월말에 정산한 금융 회사에 진 채무가 됨</a:t>
            </a:r>
            <a:endParaRPr lang="en-US" altLang="ko-KR" sz="3200" b="1" dirty="0" smtClean="0">
              <a:solidFill>
                <a:srgbClr val="FFFF66"/>
              </a:solidFill>
            </a:endParaRPr>
          </a:p>
          <a:p>
            <a:pPr eaLnBrk="1" hangingPunct="1"/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92536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모기지 납입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첫 상환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84709" y="1014337"/>
            <a:ext cx="5472410" cy="360363"/>
          </a:xfrm>
        </p:spPr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816" y="1763439"/>
            <a:ext cx="4330208" cy="360045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클라이언트의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니즈가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무엇인지 결정하기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요구사항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워크플로의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개요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도메인 이해하기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비즈니스 모델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초기 요구사항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도메인의 초기 이해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: MSG 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사례 연구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초기 비즈니스 모델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: MSG 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사례 연구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초기 요구사항 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: MSG 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사례 연구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D2698862-D24F-490A-8D04-100F123B0E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1545430"/>
            <a:ext cx="5514975" cy="1238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 bwMode="auto">
          <a:xfrm>
            <a:off x="4716016" y="1988790"/>
            <a:ext cx="4392488" cy="201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요구사항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워크플로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계속하기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: MSG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사례 연구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요구사항 수정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: MSG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사례 연구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테스트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워크플로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: MSG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사례 연구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고전적 요구사항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페이즈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라피드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프로토타이핑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인적 인자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라피드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프로토타이핑의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재사용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요구사항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워크플로용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CASE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툴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요구사항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워크플로용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척도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요구사항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워크플로의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난제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두 번째 달에 </a:t>
            </a:r>
            <a:r>
              <a:rPr lang="ko-KR" altLang="en-US" b="1" dirty="0" err="1" smtClean="0"/>
              <a:t>미변제</a:t>
            </a:r>
            <a:r>
              <a:rPr lang="ko-KR" altLang="en-US" b="1" dirty="0" smtClean="0"/>
              <a:t> 잔고는 </a:t>
            </a:r>
            <a:r>
              <a:rPr lang="en-US" altLang="ko-KR" b="1" dirty="0" smtClean="0"/>
              <a:t>$89,933.20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$89,933.20</a:t>
            </a:r>
            <a:r>
              <a:rPr lang="ko-KR" altLang="en-US" dirty="0" smtClean="0"/>
              <a:t>에 매월 상환해야 하는 이자 </a:t>
            </a:r>
            <a:r>
              <a:rPr lang="en-US" altLang="ko-KR" dirty="0" smtClean="0"/>
              <a:t>0.625%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$ 562.08</a:t>
            </a:r>
          </a:p>
          <a:p>
            <a:pPr lvl="1" eaLnBrk="1" hangingPunct="1"/>
            <a:r>
              <a:rPr lang="ko-KR" altLang="en-US" dirty="0" smtClean="0"/>
              <a:t>매월 지불해야 하는 </a:t>
            </a:r>
            <a:r>
              <a:rPr lang="en-US" altLang="ko-KR" dirty="0" smtClean="0"/>
              <a:t>P&amp;I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$629.30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$67.22</a:t>
            </a:r>
            <a:r>
              <a:rPr lang="ko-KR" altLang="en-US" dirty="0" smtClean="0"/>
              <a:t>는 원금을 줄이기 위해 사용 되어짐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따라서</a:t>
            </a:r>
            <a:r>
              <a:rPr lang="en-US" altLang="ko-KR" b="1" dirty="0" smtClean="0"/>
              <a:t>, $89,865.98</a:t>
            </a:r>
            <a:r>
              <a:rPr lang="ko-KR" altLang="en-US" b="1" dirty="0" smtClean="0"/>
              <a:t>이 두 번째 상환이 발생한 이후 두 번째 월말에 정산한 금융 회사에 진 채무가 됨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sz="3200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952576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모기지 납입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번째 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15</a:t>
            </a:r>
            <a:r>
              <a:rPr lang="ko-KR" altLang="en-US" b="1" dirty="0" smtClean="0"/>
              <a:t>년 후</a:t>
            </a:r>
            <a:r>
              <a:rPr lang="en-US" altLang="ko-KR" b="1" dirty="0" smtClean="0"/>
              <a:t>(180</a:t>
            </a:r>
            <a:r>
              <a:rPr lang="ko-KR" altLang="en-US" b="1" dirty="0" smtClean="0"/>
              <a:t>개월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부채 원금은 </a:t>
            </a:r>
            <a:r>
              <a:rPr lang="en-US" altLang="ko-KR" b="1" dirty="0" smtClean="0"/>
              <a:t>$67,881.61</a:t>
            </a:r>
          </a:p>
          <a:p>
            <a:pPr lvl="1" eaLnBrk="1" hangingPunct="1"/>
            <a:r>
              <a:rPr lang="en-US" altLang="ko-KR" dirty="0" smtClean="0"/>
              <a:t>$67,881.61</a:t>
            </a:r>
            <a:r>
              <a:rPr lang="ko-KR" altLang="en-US" dirty="0" smtClean="0"/>
              <a:t>에 매월 상환해야 하는 이자 </a:t>
            </a:r>
            <a:r>
              <a:rPr lang="en-US" altLang="ko-KR" dirty="0" smtClean="0"/>
              <a:t>0.625%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$ 424.26</a:t>
            </a:r>
          </a:p>
          <a:p>
            <a:pPr lvl="1" eaLnBrk="1" hangingPunct="1"/>
            <a:r>
              <a:rPr lang="ko-KR" altLang="en-US" dirty="0" smtClean="0"/>
              <a:t>매월 지불해야 하는 </a:t>
            </a:r>
            <a:r>
              <a:rPr lang="en-US" altLang="ko-KR" dirty="0" smtClean="0"/>
              <a:t>P&amp;I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$629.30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$205.04</a:t>
            </a:r>
            <a:r>
              <a:rPr lang="ko-KR" altLang="en-US" dirty="0" smtClean="0"/>
              <a:t>는 원금을 줄이기 위해 사용 되어짐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30</a:t>
            </a:r>
            <a:r>
              <a:rPr lang="ko-KR" altLang="en-US" b="1" dirty="0" smtClean="0"/>
              <a:t>년 후</a:t>
            </a:r>
            <a:r>
              <a:rPr lang="en-US" altLang="ko-KR" b="1" dirty="0" smtClean="0"/>
              <a:t>(360</a:t>
            </a:r>
            <a:r>
              <a:rPr lang="ko-KR" altLang="en-US" b="1" dirty="0" smtClean="0"/>
              <a:t>개월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전체 대출이 상환됨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모기지 납입</a:t>
            </a:r>
            <a:r>
              <a:rPr lang="en-US" altLang="ko-KR" dirty="0" smtClean="0"/>
              <a:t>: 15</a:t>
            </a:r>
            <a:r>
              <a:rPr lang="ko-KR" altLang="en-US" dirty="0" smtClean="0"/>
              <a:t>년 후와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년 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금융 회사는 주택에 대한 차용자의 보증을 요구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만약 집이 화재로 불타버리면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보험 회사가 손실을 보장하고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대출금을 돌려받을 수 있도록 하기 위함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보험료는 금융 회사가 일년에 한번 지급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금융 회사는 </a:t>
            </a:r>
            <a:r>
              <a:rPr lang="ko-KR" altLang="en-US" dirty="0" err="1" smtClean="0"/>
              <a:t>차용자에게</a:t>
            </a:r>
            <a:r>
              <a:rPr lang="ko-KR" altLang="en-US" dirty="0" smtClean="0"/>
              <a:t> 보험료를 매달 분할 납부할 것을 요구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이는 </a:t>
            </a:r>
            <a:r>
              <a:rPr lang="ko-KR" altLang="en-US" dirty="0" err="1" smtClean="0"/>
              <a:t>에스크로</a:t>
            </a:r>
            <a:r>
              <a:rPr lang="ko-KR" altLang="en-US" dirty="0" smtClean="0"/>
              <a:t> 계정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escrow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account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예치되어짐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연간 보험료는 </a:t>
            </a:r>
            <a:r>
              <a:rPr lang="ko-KR" altLang="en-US" b="1" dirty="0" err="1" smtClean="0"/>
              <a:t>에스크로</a:t>
            </a:r>
            <a:r>
              <a:rPr lang="ko-KR" altLang="en-US" b="1" dirty="0" smtClean="0"/>
              <a:t> 계정에서 지급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008360" cy="400110"/>
          </a:xfrm>
        </p:spPr>
        <p:txBody>
          <a:bodyPr/>
          <a:lstStyle/>
          <a:p>
            <a:pPr algn="ctr"/>
            <a:r>
              <a:rPr lang="ko-KR" altLang="en-US" smtClean="0"/>
              <a:t>보험료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자택에 부과되는 부동산 취득세는 보험료와 같은 방법으로 취급되어짐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매달 할부금은 </a:t>
            </a:r>
            <a:r>
              <a:rPr lang="ko-KR" altLang="en-US" dirty="0" err="1" smtClean="0"/>
              <a:t>에스크로</a:t>
            </a:r>
            <a:r>
              <a:rPr lang="ko-KR" altLang="en-US" dirty="0" smtClean="0"/>
              <a:t> 계정에 예치되어짐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연간 부동산 취득세는 그 계정으로부터 만들어짐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9" y="1124744"/>
            <a:ext cx="1800448" cy="400110"/>
          </a:xfrm>
        </p:spPr>
        <p:txBody>
          <a:bodyPr/>
          <a:lstStyle/>
          <a:p>
            <a:pPr algn="ctr"/>
            <a:r>
              <a:rPr lang="ko-KR" altLang="en-US" smtClean="0"/>
              <a:t>부동산 취득세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모기지는 만약 총 월별 지급액</a:t>
            </a:r>
            <a:r>
              <a:rPr lang="en-US" altLang="ko-KR" b="1" dirty="0" smtClean="0"/>
              <a:t>(P&amp;I+</a:t>
            </a:r>
            <a:r>
              <a:rPr lang="ko-KR" altLang="en-US" b="1" dirty="0" smtClean="0"/>
              <a:t>보험</a:t>
            </a:r>
            <a:r>
              <a:rPr lang="en-US" altLang="ko-KR" b="1" dirty="0" smtClean="0"/>
              <a:t>+</a:t>
            </a:r>
            <a:r>
              <a:rPr lang="ko-KR" altLang="en-US" b="1" dirty="0" smtClean="0"/>
              <a:t>부동산 취득세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이 채무자의 총 수입의 </a:t>
            </a:r>
            <a:r>
              <a:rPr lang="en-US" altLang="ko-KR" b="1" dirty="0" smtClean="0"/>
              <a:t>28%</a:t>
            </a:r>
            <a:r>
              <a:rPr lang="ko-KR" altLang="en-US" b="1" dirty="0" smtClean="0"/>
              <a:t>를 초과할 경우 허가되지 않음</a:t>
            </a:r>
          </a:p>
          <a:p>
            <a:pPr eaLnBrk="1" hangingPunct="1">
              <a:buNone/>
            </a:pP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96392" cy="400110"/>
          </a:xfrm>
        </p:spPr>
        <p:txBody>
          <a:bodyPr/>
          <a:lstStyle/>
          <a:p>
            <a:pPr algn="ctr"/>
            <a:r>
              <a:rPr lang="ko-KR" altLang="en-US" smtClean="0"/>
              <a:t>대출 한도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금융 회사는 거의 항상 채무자에게 돈을 빌려주기 위하여 우선 상환금의 합계를 일시불로 지급하기를 원함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일반적으로 금융 회사는 원금의 </a:t>
            </a:r>
            <a:r>
              <a:rPr lang="en-US" altLang="ko-KR" dirty="0" smtClean="0"/>
              <a:t>2%(2 </a:t>
            </a:r>
            <a:r>
              <a:rPr lang="ko-KR" altLang="en-US" dirty="0" smtClean="0"/>
              <a:t>포인트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원함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$90,000</a:t>
            </a:r>
            <a:r>
              <a:rPr lang="ko-KR" altLang="en-US" dirty="0" smtClean="0"/>
              <a:t>을 대출하는 경우에 이 금액은 </a:t>
            </a:r>
            <a:r>
              <a:rPr lang="en-US" altLang="ko-KR" dirty="0" smtClean="0"/>
              <a:t>$1,800</a:t>
            </a:r>
            <a:endParaRPr lang="ko-KR" altLang="en-US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주택 구입에 필요한 기타 비용들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법률 비용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각종 세금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계약이 “완료”되었을 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결산 비용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법률 비용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세금들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등등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과 포인트들의 합계는 쉽게 </a:t>
            </a:r>
            <a:r>
              <a:rPr lang="en-US" altLang="ko-KR" b="1" dirty="0" smtClean="0"/>
              <a:t>$7,000</a:t>
            </a:r>
            <a:r>
              <a:rPr lang="ko-KR" altLang="en-US" b="1" dirty="0" smtClean="0"/>
              <a:t>로 계산됨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기타 비용들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 </a:t>
            </a:r>
            <a:r>
              <a:rPr lang="ko-KR" altLang="en-US" dirty="0" smtClean="0"/>
              <a:t>도메인의 초기 이해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초기 용어집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6847" y="1773238"/>
            <a:ext cx="6670306" cy="453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한 주가 시작될 </a:t>
            </a:r>
            <a:r>
              <a:rPr lang="ko-KR" altLang="en-US" b="1" dirty="0" err="1" smtClean="0"/>
              <a:t>때마라</a:t>
            </a:r>
            <a:r>
              <a:rPr lang="en-US" altLang="ko-KR" b="1" dirty="0" smtClean="0"/>
              <a:t>, MSG</a:t>
            </a:r>
            <a:r>
              <a:rPr lang="ko-KR" altLang="en-US" b="1" dirty="0" smtClean="0"/>
              <a:t>는 그 주에 얼마나 많은 자금을 모기지 펀드에 사용할 수 있는지를 추정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소득이 너무 낮은 부부들은 언제든지 신청 가능</a:t>
            </a:r>
            <a:endParaRPr lang="en-US" altLang="ko-KR" b="1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27237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MSG Foundation</a:t>
            </a:r>
            <a:r>
              <a:rPr lang="ko-KR" altLang="en-US" b="1" dirty="0" smtClean="0"/>
              <a:t>의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스탭</a:t>
            </a:r>
            <a:r>
              <a:rPr lang="ko-KR" altLang="en-US" b="1" dirty="0" smtClean="0"/>
              <a:t> 멤버는 다음을 결정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신청 부부가 자격이 있는지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MSG</a:t>
            </a:r>
            <a:r>
              <a:rPr lang="ko-KR" altLang="en-US" dirty="0" smtClean="0"/>
              <a:t>가 주택을 구매하기 위한 충분한 자금이 있는지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만약 그렇다면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모기지가 부여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주간 모기지 상환은 </a:t>
            </a:r>
            <a:r>
              <a:rPr lang="en-US" altLang="ko-KR" dirty="0" smtClean="0"/>
              <a:t>MSG</a:t>
            </a:r>
            <a:r>
              <a:rPr lang="ko-KR" altLang="en-US" dirty="0" smtClean="0"/>
              <a:t>의 규칙에 따라 계산됨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이 상환 금액은 부부의 현재 수입에 따라 주마다 다를 수 있음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27237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세 가지의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Estimate Funds Available for Week</a:t>
            </a:r>
          </a:p>
          <a:p>
            <a:pPr lvl="1" eaLnBrk="1" hangingPunct="1"/>
            <a:r>
              <a:rPr lang="en-US" altLang="ko-KR" dirty="0" smtClean="0"/>
              <a:t>Apply for an MSG Mortgage</a:t>
            </a:r>
          </a:p>
          <a:p>
            <a:pPr lvl="1" eaLnBrk="1" hangingPunct="1"/>
            <a:r>
              <a:rPr lang="en-US" altLang="ko-KR" dirty="0" smtClean="0"/>
              <a:t>Compute Weekly Repayment Amount</a:t>
            </a:r>
          </a:p>
          <a:p>
            <a:pPr eaLnBrk="1" hangingPunct="1">
              <a:buFont typeface="Webdings" charset="2"/>
              <a:buNone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27237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11.0 </a:t>
            </a:r>
            <a:r>
              <a:rPr lang="ko-KR" altLang="en-US" dirty="0" smtClean="0"/>
              <a:t>요구사항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다음과 같은 질문에 대답하기 위해 </a:t>
            </a:r>
            <a:r>
              <a:rPr lang="en-US" altLang="ko-KR" b="1" dirty="0" smtClean="0"/>
              <a:t>:</a:t>
            </a:r>
          </a:p>
          <a:p>
            <a:pPr eaLnBrk="1" hangingPunct="1"/>
            <a:endParaRPr lang="en-US" altLang="ko-KR" dirty="0" smtClean="0"/>
          </a:p>
          <a:p>
            <a:pPr eaLnBrk="1" hangingPunct="1">
              <a:buFont typeface="Webdings" charset="2"/>
              <a:buNone/>
            </a:pPr>
            <a:r>
              <a:rPr lang="en-US" altLang="ko-KR" b="1" dirty="0" smtClean="0"/>
              <a:t>            “</a:t>
            </a:r>
            <a:r>
              <a:rPr lang="ko-KR" altLang="en-US" b="1" dirty="0" smtClean="0"/>
              <a:t>새로운 </a:t>
            </a:r>
            <a:r>
              <a:rPr lang="ko-KR" altLang="en-US" b="1" dirty="0" err="1" smtClean="0"/>
              <a:t>프로덕트가</a:t>
            </a:r>
            <a:r>
              <a:rPr lang="ko-KR" altLang="en-US" b="1" dirty="0" smtClean="0"/>
              <a:t> 할 수 있는 것이 무엇인지</a:t>
            </a:r>
            <a:r>
              <a:rPr lang="en-US" altLang="ko-KR" b="1" dirty="0" smtClean="0"/>
              <a:t>?”</a:t>
            </a:r>
          </a:p>
          <a:p>
            <a:pPr eaLnBrk="1" hangingPunct="1">
              <a:buFont typeface="Webdings" charset="2"/>
              <a:buNone/>
            </a:pPr>
            <a:r>
              <a:rPr lang="en-US" altLang="ko-KR" b="1" dirty="0" smtClean="0"/>
              <a:t>           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466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주요 목적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96992" cy="40011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332" y="1916832"/>
            <a:ext cx="3857335" cy="2036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6420" y="4149080"/>
            <a:ext cx="5231159" cy="212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688880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Apply for an MSG Mortgage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8874" y="1988840"/>
            <a:ext cx="5046251" cy="2027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1827" y="4293096"/>
            <a:ext cx="7220346" cy="186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408960" cy="40011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urier New" charset="0"/>
                <a:ea typeface="ＭＳ Ｐゴシック" charset="-128"/>
              </a:rPr>
              <a:t>Compute Weekly Repayment Amount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4828" y="1916832"/>
            <a:ext cx="4634344" cy="187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1857" y="4221088"/>
            <a:ext cx="5540285" cy="20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Apply for an MSG Mortgag</a:t>
            </a:r>
            <a:r>
              <a:rPr lang="en-US" altLang="ko-KR" sz="1600" b="1" dirty="0" smtClean="0"/>
              <a:t>e </a:t>
            </a:r>
            <a:r>
              <a:rPr lang="ko-KR" altLang="en-US" sz="1600" b="1" dirty="0" err="1" smtClean="0"/>
              <a:t>유스</a:t>
            </a:r>
            <a:r>
              <a:rPr lang="ko-KR" altLang="en-US" sz="1600" b="1" dirty="0" smtClean="0"/>
              <a:t> 케이스에서 </a:t>
            </a:r>
            <a:r>
              <a:rPr lang="en-US" altLang="ko-KR" sz="1600" b="1" dirty="0" smtClean="0"/>
              <a:t>Applicants</a:t>
            </a:r>
            <a:r>
              <a:rPr lang="ko-KR" altLang="en-US" sz="1600" b="1" dirty="0" smtClean="0"/>
              <a:t>가 왜 액터인가</a:t>
            </a:r>
            <a:r>
              <a:rPr lang="en-US" altLang="ko-KR" sz="1600" b="1" dirty="0" smtClean="0"/>
              <a:t>?</a:t>
            </a:r>
            <a:endParaRPr lang="en-US" altLang="ko-KR" b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Applicants</a:t>
            </a:r>
            <a:r>
              <a:rPr lang="ko-KR" altLang="en-US" b="1" dirty="0" smtClean="0"/>
              <a:t>는 소프트웨어 프로덕트와 상호작용하지 않음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그들의 답들은 </a:t>
            </a:r>
            <a:r>
              <a:rPr lang="en-US" altLang="ko-KR" dirty="0" smtClean="0"/>
              <a:t>MSG </a:t>
            </a:r>
            <a:r>
              <a:rPr lang="ko-KR" altLang="en-US" dirty="0" err="1" smtClean="0"/>
              <a:t>스탭</a:t>
            </a:r>
            <a:r>
              <a:rPr lang="ko-KR" altLang="en-US" dirty="0" smtClean="0"/>
              <a:t> 멤버들에 의하여 소프트웨어 </a:t>
            </a:r>
            <a:r>
              <a:rPr lang="ko-KR" altLang="en-US" dirty="0" err="1" smtClean="0"/>
              <a:t>프로덕트에</a:t>
            </a:r>
            <a:r>
              <a:rPr lang="ko-KR" altLang="en-US" dirty="0" smtClean="0"/>
              <a:t> 기입됨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However, </a:t>
            </a:r>
          </a:p>
          <a:p>
            <a:pPr lvl="1" eaLnBrk="1" hangingPunct="1"/>
            <a:r>
              <a:rPr lang="en-US" altLang="ko-KR" dirty="0" smtClean="0"/>
              <a:t>Applicants</a:t>
            </a:r>
            <a:r>
              <a:rPr lang="ko-KR" altLang="en-US" dirty="0" smtClean="0"/>
              <a:t>는 유즈 케이스를 시작함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Applicants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MSG </a:t>
            </a:r>
            <a:r>
              <a:rPr lang="ko-KR" altLang="en-US" dirty="0" err="1" smtClean="0"/>
              <a:t>스탭</a:t>
            </a:r>
            <a:r>
              <a:rPr lang="ko-KR" altLang="en-US" dirty="0" smtClean="0"/>
              <a:t> 멤버들이 입력한 데이터를 제공함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실제 </a:t>
            </a:r>
            <a:r>
              <a:rPr lang="ko-KR" altLang="en-US" dirty="0" err="1" smtClean="0"/>
              <a:t>액터는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Applicants</a:t>
            </a:r>
            <a:r>
              <a:rPr lang="ko-KR" altLang="en-US" dirty="0" smtClean="0"/>
              <a:t>임 </a:t>
            </a:r>
            <a:r>
              <a:rPr lang="en-US" altLang="ko-KR" dirty="0" smtClean="0"/>
              <a:t>– MSG </a:t>
            </a:r>
            <a:r>
              <a:rPr lang="ko-KR" altLang="en-US" dirty="0" err="1" smtClean="0"/>
              <a:t>스탭</a:t>
            </a:r>
            <a:r>
              <a:rPr lang="ko-KR" altLang="en-US" dirty="0" smtClean="0"/>
              <a:t> 멤버는 단지 </a:t>
            </a:r>
            <a:r>
              <a:rPr lang="en-US" altLang="ko-KR" dirty="0" smtClean="0"/>
              <a:t>Applicants</a:t>
            </a:r>
            <a:r>
              <a:rPr lang="ko-KR" altLang="en-US" dirty="0" smtClean="0"/>
              <a:t>의 대리인일 뿐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그러므로</a:t>
            </a:r>
            <a:r>
              <a:rPr lang="en-US" altLang="ko-KR" b="1" dirty="0" smtClean="0"/>
              <a:t> Applicants</a:t>
            </a:r>
            <a:r>
              <a:rPr lang="ko-KR" altLang="en-US" b="1" dirty="0" smtClean="0"/>
              <a:t>는 실제적으로 액터임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32496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액터는</a:t>
            </a:r>
            <a:r>
              <a:rPr lang="ko-KR" altLang="en-US" dirty="0" smtClean="0"/>
              <a:t> 누구인가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Compute Weekly Repayment Amount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케이스에 </a:t>
            </a:r>
            <a:r>
              <a:rPr lang="ko-KR" altLang="en-US" b="1" dirty="0" err="1" smtClean="0"/>
              <a:t>액터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Borrowers</a:t>
            </a:r>
          </a:p>
          <a:p>
            <a:pPr lvl="1" eaLnBrk="1" hangingPunct="1"/>
            <a:r>
              <a:rPr lang="ko-KR" altLang="en-US" dirty="0" err="1" smtClean="0"/>
              <a:t>유즈</a:t>
            </a:r>
            <a:r>
              <a:rPr lang="ko-KR" altLang="en-US" dirty="0" smtClean="0"/>
              <a:t> 케이스는 </a:t>
            </a:r>
            <a:r>
              <a:rPr lang="en-US" altLang="ko-KR" dirty="0" smtClean="0"/>
              <a:t>Borrowers </a:t>
            </a:r>
            <a:r>
              <a:rPr lang="ko-KR" altLang="en-US" dirty="0" err="1" smtClean="0"/>
              <a:t>액터에</a:t>
            </a:r>
            <a:r>
              <a:rPr lang="ko-KR" altLang="en-US" dirty="0" smtClean="0"/>
              <a:t> 의해 다시 시작되며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MSG </a:t>
            </a:r>
            <a:r>
              <a:rPr lang="ko-KR" altLang="en-US" dirty="0" err="1" smtClean="0"/>
              <a:t>스탭에</a:t>
            </a:r>
            <a:r>
              <a:rPr lang="ko-KR" altLang="en-US" dirty="0" smtClean="0"/>
              <a:t> 의해 기입된 정보는 </a:t>
            </a:r>
            <a:r>
              <a:rPr lang="en-US" altLang="ko-KR" dirty="0" smtClean="0"/>
              <a:t>Borrowers</a:t>
            </a:r>
            <a:r>
              <a:rPr lang="ko-KR" altLang="en-US" dirty="0" smtClean="0"/>
              <a:t>에 의해 제공되어짐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따라서</a:t>
            </a:r>
            <a:r>
              <a:rPr lang="en-US" altLang="ko-KR" b="1" dirty="0" smtClean="0"/>
              <a:t>, Borrowers</a:t>
            </a:r>
            <a:r>
              <a:rPr lang="ko-KR" altLang="en-US" b="1" dirty="0" smtClean="0"/>
              <a:t>는 유즈 케이스에 실제적인 </a:t>
            </a:r>
            <a:r>
              <a:rPr lang="ko-KR" altLang="en-US" b="1" dirty="0" err="1" smtClean="0"/>
              <a:t>액터임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32025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액터는</a:t>
            </a:r>
            <a:r>
              <a:rPr lang="ko-KR" altLang="en-US" dirty="0" smtClean="0"/>
              <a:t> 누구인가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이 단계에서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다음과 같은 세부사항은 알 필요가 없음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투자의 매매와 판매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모기지를</a:t>
            </a:r>
            <a:r>
              <a:rPr lang="ko-KR" altLang="en-US" dirty="0" smtClean="0"/>
              <a:t> 활용한 투자 수익 방법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하지만</a:t>
            </a:r>
            <a:r>
              <a:rPr lang="en-US" altLang="ko-KR" b="1" dirty="0" smtClean="0"/>
              <a:t>, Manage an Investment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초기 비즈니스 모델의 필수적인 부분이라는 것은 분명함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679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Investment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9679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Investment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6383" y="1773238"/>
            <a:ext cx="4071233" cy="2150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6225" y="4077072"/>
            <a:ext cx="5851549" cy="217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11.7  </a:t>
            </a:r>
            <a:r>
              <a:rPr lang="ko-KR" altLang="en-US" dirty="0" smtClean="0"/>
              <a:t>초기 비즈니스 모델 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472856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초기 비즈니스 모델의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 다이어그램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773238"/>
            <a:ext cx="4608512" cy="4472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11.8  </a:t>
            </a:r>
            <a:r>
              <a:rPr lang="ko-KR" altLang="en-US" dirty="0" smtClean="0"/>
              <a:t>초기 요구사항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4</a:t>
            </a:r>
            <a:r>
              <a:rPr lang="ko-KR" altLang="en-US" b="1" dirty="0" smtClean="0"/>
              <a:t>개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케이스들이 </a:t>
            </a:r>
            <a:r>
              <a:rPr lang="ko-KR" altLang="en-US" b="1" dirty="0" err="1" smtClean="0"/>
              <a:t>개발해야하는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프로덕트의</a:t>
            </a:r>
            <a:r>
              <a:rPr lang="ko-KR" altLang="en-US" b="1" dirty="0" smtClean="0"/>
              <a:t> 모든 요구사항은 아님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“</a:t>
            </a:r>
            <a:r>
              <a:rPr lang="ko-KR" altLang="en-US" dirty="0" smtClean="0"/>
              <a:t>파일럿 프로젝트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는 정확히 무엇인가</a:t>
            </a:r>
            <a:r>
              <a:rPr lang="en-US" altLang="ko-KR" dirty="0" smtClean="0"/>
              <a:t>?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작업을 수행하는 가장 좋은 방법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고객이 원하는 것이 무엇인지를 기반으로 초기 요구사항을 작성하고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이러한 작업을 반복하는 것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1647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11.8  </a:t>
            </a:r>
            <a:r>
              <a:rPr lang="ko-KR" altLang="en-US" dirty="0" smtClean="0"/>
              <a:t>초기 요구사항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각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케이스들을 차례대로 고려해보자</a:t>
            </a:r>
            <a:r>
              <a:rPr lang="en-US" altLang="ko-KR" b="1" dirty="0" smtClean="0"/>
              <a:t>:</a:t>
            </a:r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Estimate Funds Available for Week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초기 요구사항들의 명확한 부분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Apply for an MSG Mortgage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파일럿 프로젝트와 아무런 연관이 없는 것처럼 보이며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따라서 그것은 초기 요구사항에서 제외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9" y="1124744"/>
            <a:ext cx="201647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  </a:t>
            </a:r>
            <a:r>
              <a:rPr lang="ko-KR" altLang="en-US" dirty="0" smtClean="0"/>
              <a:t>클라이언트 </a:t>
            </a:r>
            <a:r>
              <a:rPr lang="ko-KR" altLang="en-US" dirty="0" err="1" smtClean="0"/>
              <a:t>니즈가</a:t>
            </a:r>
            <a:r>
              <a:rPr lang="ko-KR" altLang="en-US" dirty="0" smtClean="0"/>
              <a:t> 무엇인지 결정하기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오해</a:t>
            </a:r>
            <a:r>
              <a:rPr lang="en-US" altLang="ko-KR" b="1" dirty="0" smtClean="0"/>
              <a:t> </a:t>
            </a:r>
          </a:p>
          <a:p>
            <a:pPr lvl="1" eaLnBrk="1" hangingPunct="1"/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동안에 개발자들이 클라이언트가 무슨 소프트웨어를 원한다고 결정하는 것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“</a:t>
            </a:r>
            <a:r>
              <a:rPr lang="ko-KR" altLang="en-US" b="1" dirty="0" smtClean="0"/>
              <a:t>내가 말했다고 생각하는 것을 여러분은 이해했다고 믿고 있는 것을 나는 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그러나 여러분이 들은 것은 내가 의도했던 것은 아니라는 것을 깨달았는지 나는 확신할 수가 없군요</a:t>
            </a:r>
            <a:r>
              <a:rPr lang="en-US" altLang="ko-KR" b="1" dirty="0" smtClean="0"/>
              <a:t>.”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실제 목적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클라이언트의 </a:t>
            </a:r>
            <a:r>
              <a:rPr lang="ko-KR" altLang="en-US" b="1" i="1" dirty="0" err="1" smtClean="0"/>
              <a:t>니즈</a:t>
            </a:r>
            <a:r>
              <a:rPr lang="en-US" altLang="ko-KR" b="1" i="1" dirty="0" smtClean="0"/>
              <a:t>(needs)</a:t>
            </a:r>
            <a:r>
              <a:rPr lang="ko-KR" altLang="en-US" b="1" dirty="0" smtClean="0"/>
              <a:t>를 결정하는 것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0450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클라이언트의 </a:t>
            </a:r>
            <a:r>
              <a:rPr lang="ko-KR" altLang="en-US" dirty="0" err="1" smtClean="0"/>
              <a:t>니즈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11.8  </a:t>
            </a:r>
            <a:r>
              <a:rPr lang="ko-KR" altLang="en-US" dirty="0" smtClean="0"/>
              <a:t>초기 요구사항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Compute Weekly Repayment Amount</a:t>
            </a:r>
            <a:r>
              <a:rPr lang="ko-KR" altLang="en-US" b="1" dirty="0" smtClean="0"/>
              <a:t>와</a:t>
            </a:r>
            <a:r>
              <a:rPr lang="en-US" altLang="ko-KR" b="1" dirty="0" smtClean="0"/>
              <a:t> Manage an Investment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둘 다 파일럿 프로젝트와 관련이 없음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그러나 파일럿 프로젝트는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자금은 주택을 구매하는데 매주 사용할 수 있다</a:t>
            </a:r>
            <a:r>
              <a:rPr lang="en-US" altLang="ko-KR" b="1" dirty="0" smtClean="0"/>
              <a:t>.”</a:t>
            </a:r>
            <a:r>
              <a:rPr lang="ko-KR" altLang="en-US" b="1" dirty="0" smtClean="0"/>
              <a:t>와 관련이 있음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자금의 일부는 현존하는 </a:t>
            </a:r>
            <a:r>
              <a:rPr lang="ko-KR" altLang="en-US" dirty="0" err="1" smtClean="0"/>
              <a:t>모기지의</a:t>
            </a:r>
            <a:r>
              <a:rPr lang="ko-KR" altLang="en-US" dirty="0" smtClean="0"/>
              <a:t> 주간 상환에서 반드시 나오게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투자로부터 발생한 소득 역시 새로운 모기지 자금에 사용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2406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11.8  </a:t>
            </a:r>
            <a:r>
              <a:rPr lang="ko-KR" altLang="en-US" dirty="0" smtClean="0"/>
              <a:t>초기 요구사항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55973"/>
            <a:ext cx="8507288" cy="4353347"/>
          </a:xfrm>
        </p:spPr>
        <p:txBody>
          <a:bodyPr/>
          <a:lstStyle/>
          <a:p>
            <a:pPr eaLnBrk="1" hangingPunct="1"/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  <a:p>
            <a:pPr eaLnBrk="1" hangingPunct="1">
              <a:buFont typeface="Webdings" charset="2"/>
              <a:buNone/>
            </a:pPr>
            <a:endParaRPr lang="en-US" altLang="ko-KR" b="1" dirty="0" smtClean="0"/>
          </a:p>
          <a:p>
            <a:pPr eaLnBrk="1" hangingPunct="1">
              <a:buFont typeface="Webdings" charset="2"/>
              <a:buNone/>
            </a:pPr>
            <a:r>
              <a:rPr lang="en-US" altLang="ko-KR" b="1" dirty="0" smtClean="0"/>
              <a:t>			</a:t>
            </a:r>
          </a:p>
          <a:p>
            <a:pPr eaLnBrk="1" hangingPunct="1"/>
            <a:r>
              <a:rPr lang="ko-KR" altLang="en-US" b="1" dirty="0" smtClean="0"/>
              <a:t>다음 단계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요구사항 </a:t>
            </a:r>
            <a:r>
              <a:rPr lang="ko-KR" altLang="en-US" b="1" dirty="0" err="1" smtClean="0"/>
              <a:t>워크플로을</a:t>
            </a:r>
            <a:r>
              <a:rPr lang="ko-KR" altLang="en-US" b="1" dirty="0" smtClean="0"/>
              <a:t> 반복</a:t>
            </a:r>
            <a:endParaRPr lang="en-US" altLang="ko-KR" sz="2000" b="1" dirty="0" smtClean="0">
              <a:solidFill>
                <a:srgbClr val="FFFF66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2406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9732" y="1773238"/>
            <a:ext cx="4824536" cy="370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11.9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계속하기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MSG Foundation</a:t>
            </a:r>
            <a:r>
              <a:rPr lang="ko-KR" altLang="en-US" b="1" dirty="0" smtClean="0"/>
              <a:t>은 다음과 같은 조건에서 주택을 구매하기 위한 </a:t>
            </a:r>
            <a:r>
              <a:rPr lang="en-US" altLang="ko-KR" b="1" dirty="0" smtClean="0"/>
              <a:t>100%</a:t>
            </a:r>
            <a:r>
              <a:rPr lang="ko-KR" altLang="en-US" b="1" dirty="0" smtClean="0"/>
              <a:t>의 모기지를 부여</a:t>
            </a:r>
            <a:r>
              <a:rPr lang="en-US" altLang="ko-KR" b="1" dirty="0" smtClean="0"/>
              <a:t>:</a:t>
            </a:r>
          </a:p>
          <a:p>
            <a:pPr lvl="1" eaLnBrk="1" hangingPunct="1"/>
            <a:r>
              <a:rPr lang="ko-KR" altLang="en-US" dirty="0" smtClean="0"/>
              <a:t>부부는 적어도 결혼한지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이상이어야 하고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년을 넘으면 안됨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남편과 아내 모두는 급여를 받는 직업이 있어야 함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주택의 가격은 지난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개월 동안 구매하고자 하는 주택이 있는 지역의 평균 주택가격보다 낮아야만 함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그들의 수입 과</a:t>
            </a:r>
            <a:r>
              <a:rPr lang="en-US" altLang="ko-KR" dirty="0" smtClean="0"/>
              <a:t>/</a:t>
            </a:r>
            <a:r>
              <a:rPr lang="ko-KR" altLang="en-US" dirty="0" smtClean="0"/>
              <a:t>또는 저축은 고정금리에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년 만기</a:t>
            </a:r>
            <a:r>
              <a:rPr lang="en-US" altLang="ko-KR" dirty="0" smtClean="0"/>
              <a:t>, 90% </a:t>
            </a:r>
            <a:r>
              <a:rPr lang="ko-KR" altLang="en-US" dirty="0" err="1" smtClean="0"/>
              <a:t>모기지를</a:t>
            </a:r>
            <a:r>
              <a:rPr lang="ko-KR" altLang="en-US" dirty="0" smtClean="0"/>
              <a:t> 지불할 충분한 예금을 가지고 있지 않음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MSG Foundation</a:t>
            </a:r>
            <a:r>
              <a:rPr lang="ko-KR" altLang="en-US" dirty="0" smtClean="0"/>
              <a:t>은 주택을 구입하기에 충분한 자금을 가지고 있음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2406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11.9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계속하기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신청이 승인되면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이후 </a:t>
            </a:r>
            <a:r>
              <a:rPr lang="en-US" altLang="ko-KR" b="1" dirty="0" smtClean="0"/>
              <a:t>30</a:t>
            </a:r>
            <a:r>
              <a:rPr lang="ko-KR" altLang="en-US" b="1" dirty="0" smtClean="0"/>
              <a:t>년 간 부부가 매주 </a:t>
            </a:r>
            <a:r>
              <a:rPr lang="en-US" altLang="ko-KR" b="1" dirty="0" smtClean="0"/>
              <a:t>MSG</a:t>
            </a:r>
            <a:r>
              <a:rPr lang="ko-KR" altLang="en-US" b="1" dirty="0" smtClean="0"/>
              <a:t>에 부부는 다음을 납부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원금과 이자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모기지 기간 동안 변경되지 않음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매년 부동산 세금 및 연간 주택 소유자의 보험료 합계의 </a:t>
            </a:r>
            <a:r>
              <a:rPr lang="en-US" altLang="ko-KR" dirty="0" smtClean="0"/>
              <a:t>1/52</a:t>
            </a:r>
            <a:r>
              <a:rPr lang="ko-KR" altLang="en-US" dirty="0" smtClean="0"/>
              <a:t>인 에스크로 결제의 총합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만약 이들의 총합이 부부의 주간 소득의 </a:t>
            </a:r>
            <a:r>
              <a:rPr lang="en-US" altLang="ko-KR" b="1" dirty="0" smtClean="0"/>
              <a:t>28% </a:t>
            </a:r>
            <a:r>
              <a:rPr lang="ko-KR" altLang="en-US" b="1" dirty="0" smtClean="0"/>
              <a:t>이상일 경우</a:t>
            </a:r>
            <a:r>
              <a:rPr lang="en-US" altLang="ko-KR" b="1" dirty="0" smtClean="0"/>
              <a:t>, MSG</a:t>
            </a:r>
            <a:r>
              <a:rPr lang="ko-KR" altLang="en-US" b="1" dirty="0" smtClean="0"/>
              <a:t>는 그 차액을 지불하게 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부부는 그들의 현재 소득 증명을 제공해야만 함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상환해야 하는 금액은 매주 다름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2406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11.9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계속하기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AutoNum type="arabicParenBoth"/>
            </a:pPr>
            <a:r>
              <a:rPr lang="ko-KR" altLang="en-US" sz="1600" b="1" dirty="0" smtClean="0"/>
              <a:t>한 주가 시작될 </a:t>
            </a:r>
            <a:r>
              <a:rPr lang="en-US" altLang="ko-KR" sz="1600" b="1" dirty="0" err="1" smtClean="0"/>
              <a:t>때마다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투자로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부터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연간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예상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소득이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계산되고</a:t>
            </a:r>
            <a:r>
              <a:rPr lang="en-US" altLang="ko-KR" sz="1600" b="1" dirty="0" smtClean="0"/>
              <a:t> 52로 나</a:t>
            </a:r>
            <a:r>
              <a:rPr lang="ko-KR" altLang="en-US" sz="1600" b="1" dirty="0" smtClean="0"/>
              <a:t>눔</a:t>
            </a:r>
            <a:endParaRPr lang="en-US" altLang="ko-KR" sz="1600" b="1" dirty="0" smtClean="0"/>
          </a:p>
          <a:p>
            <a:pPr lvl="3" eaLnBrk="1" hangingPunct="1">
              <a:buAutoNum type="arabicParenBoth"/>
            </a:pPr>
            <a:endParaRPr lang="en-US" altLang="ko-KR" sz="1100" b="1" dirty="0" smtClean="0"/>
          </a:p>
          <a:p>
            <a:pPr eaLnBrk="1" hangingPunct="1">
              <a:buNone/>
            </a:pPr>
            <a:r>
              <a:rPr lang="en-US" altLang="ko-KR" sz="1600" b="1" dirty="0" smtClean="0"/>
              <a:t>(2)	</a:t>
            </a:r>
            <a:r>
              <a:rPr lang="ko-KR" altLang="en-US" sz="1600" b="1" dirty="0" smtClean="0"/>
              <a:t>연간 </a:t>
            </a:r>
            <a:r>
              <a:rPr lang="en-US" altLang="ko-KR" sz="1600" b="1" dirty="0" smtClean="0"/>
              <a:t>MSG Foundation</a:t>
            </a:r>
            <a:r>
              <a:rPr lang="ko-KR" altLang="en-US" sz="1600" b="1" dirty="0" smtClean="0"/>
              <a:t>의 예상 운영 경비는 </a:t>
            </a:r>
            <a:r>
              <a:rPr lang="en-US" altLang="ko-KR" sz="1600" b="1" dirty="0" smtClean="0"/>
              <a:t>52</a:t>
            </a:r>
            <a:r>
              <a:rPr lang="ko-KR" altLang="en-US" sz="1600" b="1" dirty="0" smtClean="0"/>
              <a:t>로 나눔</a:t>
            </a:r>
            <a:endParaRPr lang="en-US" altLang="ko-KR" sz="1600" b="1" dirty="0" smtClean="0"/>
          </a:p>
          <a:p>
            <a:pPr lvl="3" eaLnBrk="1" hangingPunct="1"/>
            <a:endParaRPr lang="en-US" altLang="ko-KR" sz="1100" b="1" dirty="0" smtClean="0"/>
          </a:p>
          <a:p>
            <a:pPr eaLnBrk="1" hangingPunct="1">
              <a:buAutoNum type="arabicParenBoth" startAt="3"/>
            </a:pPr>
            <a:r>
              <a:rPr lang="ko-KR" altLang="en-US" sz="1600" b="1" dirty="0" smtClean="0"/>
              <a:t>한 주에 예상되는 모기지 상환의 총합이 계산</a:t>
            </a:r>
            <a:endParaRPr lang="en-US" altLang="ko-KR" sz="1600" b="1" dirty="0" smtClean="0"/>
          </a:p>
          <a:p>
            <a:pPr lvl="3" eaLnBrk="1" hangingPunct="1">
              <a:buAutoNum type="arabicParenBoth" startAt="3"/>
            </a:pPr>
            <a:endParaRPr lang="ko-KR" altLang="en-US" sz="1100" b="1" dirty="0" smtClean="0"/>
          </a:p>
          <a:p>
            <a:pPr eaLnBrk="1" hangingPunct="1">
              <a:buFontTx/>
              <a:buAutoNum type="arabicParenBoth" startAt="3"/>
            </a:pPr>
            <a:r>
              <a:rPr lang="ko-KR" altLang="en-US" sz="1600" b="1" dirty="0" smtClean="0"/>
              <a:t>한 주에 예상되는 보조금의 합계가 계산</a:t>
            </a:r>
          </a:p>
          <a:p>
            <a:pPr lvl="3" eaLnBrk="1" hangingPunct="1">
              <a:buAutoNum type="arabicParenBoth" startAt="3"/>
            </a:pPr>
            <a:endParaRPr lang="en-US" altLang="ko-KR" sz="1100" b="1" dirty="0" smtClean="0"/>
          </a:p>
          <a:p>
            <a:pPr eaLnBrk="1" hangingPunct="1">
              <a:buFontTx/>
              <a:buAutoNum type="arabicParenBoth" startAt="3"/>
            </a:pPr>
            <a:r>
              <a:rPr lang="ko-KR" altLang="en-US" sz="1600" b="1" dirty="0" smtClean="0"/>
              <a:t>한 주가 시작될 때 이용할 수 있는 자금은 </a:t>
            </a:r>
            <a:r>
              <a:rPr lang="en-US" altLang="ko-KR" sz="1600" b="1" dirty="0" smtClean="0"/>
              <a:t>(1) – (2) + (3) – (4)</a:t>
            </a:r>
          </a:p>
          <a:p>
            <a:pPr lvl="3" eaLnBrk="1" hangingPunct="1">
              <a:buFontTx/>
              <a:buAutoNum type="arabicParenBoth" startAt="3"/>
            </a:pPr>
            <a:endParaRPr lang="en-US" altLang="ko-KR" sz="1100" b="1" dirty="0" smtClean="0"/>
          </a:p>
          <a:p>
            <a:pPr eaLnBrk="1" hangingPunct="1">
              <a:buFontTx/>
              <a:buAutoNum type="arabicParenBoth" startAt="3"/>
            </a:pPr>
            <a:r>
              <a:rPr lang="ko-KR" altLang="en-US" sz="1600" b="1" dirty="0" smtClean="0"/>
              <a:t>주중에 만약 주택의 비용이 모기지 이용 가능 금액 이상이 된다면</a:t>
            </a:r>
            <a:r>
              <a:rPr lang="en-US" altLang="ko-KR" sz="1600" b="1" dirty="0" smtClean="0"/>
              <a:t>, MSG Foundation</a:t>
            </a:r>
            <a:r>
              <a:rPr lang="ko-KR" altLang="en-US" sz="1600" b="1" dirty="0" smtClean="0"/>
              <a:t>은 주택을 구매하는데 자금이 필요하다고 판단</a:t>
            </a:r>
          </a:p>
          <a:p>
            <a:pPr lvl="3" eaLnBrk="1" hangingPunct="1">
              <a:buFontTx/>
              <a:buAutoNum type="arabicParenBoth" startAt="3"/>
            </a:pPr>
            <a:endParaRPr lang="en-US" altLang="ko-KR" sz="1100" b="1" dirty="0" smtClean="0"/>
          </a:p>
          <a:p>
            <a:pPr eaLnBrk="1" hangingPunct="1">
              <a:buFontTx/>
              <a:buAutoNum type="arabicParenBoth" startAt="3"/>
            </a:pPr>
            <a:r>
              <a:rPr lang="ko-KR" altLang="en-US" sz="1600" b="1" dirty="0" smtClean="0"/>
              <a:t>한 주가 끝날 때마다 </a:t>
            </a:r>
            <a:r>
              <a:rPr lang="en-US" altLang="ko-KR" sz="1600" b="1" dirty="0" smtClean="0"/>
              <a:t>MSG </a:t>
            </a:r>
            <a:r>
              <a:rPr lang="ko-KR" altLang="en-US" sz="1600" b="1" dirty="0" smtClean="0"/>
              <a:t>투자 담당자는 소비되지 않은 자금을 투자</a:t>
            </a:r>
          </a:p>
          <a:p>
            <a:pPr eaLnBrk="1" hangingPunct="1">
              <a:buFontTx/>
              <a:buAutoNum type="arabicParenBoth" startAt="3"/>
            </a:pPr>
            <a:endParaRPr lang="ko-KR" altLang="en-US" sz="1600" b="1" dirty="0" smtClean="0"/>
          </a:p>
          <a:p>
            <a:pPr eaLnBrk="1" hangingPunct="1">
              <a:buAutoNum type="arabicParenBoth" startAt="3"/>
            </a:pPr>
            <a:endParaRPr lang="en-US" altLang="ko-KR" sz="1600" b="1" dirty="0" smtClean="0"/>
          </a:p>
          <a:p>
            <a:pPr eaLnBrk="1" hangingPunct="1">
              <a:buFont typeface="Webdings" charset="2"/>
              <a:buNone/>
            </a:pPr>
            <a:endParaRPr lang="en-US" altLang="ko-KR" sz="1600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472856" cy="400110"/>
          </a:xfrm>
        </p:spPr>
        <p:txBody>
          <a:bodyPr/>
          <a:lstStyle/>
          <a:p>
            <a:pPr algn="ctr"/>
            <a:r>
              <a:rPr lang="ko-KR" altLang="en-US" smtClean="0"/>
              <a:t>자금이 있는지 여부를 결정하기 위한 알고리즘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11.9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계속하기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파일럿 프로젝트의 비용을 가능한 낮게 책정하기 위해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주간 자금 계산에 필요한 데이터 항목만이 포함되어야 함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dirty="0" smtClean="0"/>
              <a:t>단지 세 종류의 데이터만이 필요</a:t>
            </a:r>
            <a:r>
              <a:rPr lang="en-US" altLang="ko-KR" dirty="0" smtClean="0"/>
              <a:t>:</a:t>
            </a:r>
          </a:p>
          <a:p>
            <a:pPr lvl="1" eaLnBrk="1" hangingPunct="1"/>
            <a:r>
              <a:rPr lang="ko-KR" altLang="en-US" dirty="0" smtClean="0"/>
              <a:t>투자 데이터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운영 비용 데이터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모기지 데이터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456632" cy="400110"/>
          </a:xfrm>
        </p:spPr>
        <p:txBody>
          <a:bodyPr/>
          <a:lstStyle/>
          <a:p>
            <a:pPr algn="ctr"/>
            <a:r>
              <a:rPr lang="ko-KR" altLang="en-US" smtClean="0"/>
              <a:t>파일럿 프로젝트의 요구사항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11.9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계속하기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투자와 관련해서 다음과 같은 데이터가 필요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Item 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(Item number)</a:t>
            </a:r>
          </a:p>
          <a:p>
            <a:pPr lvl="1" eaLnBrk="1" hangingPunct="1"/>
            <a:r>
              <a:rPr lang="en-US" altLang="ko-KR" dirty="0" smtClean="0"/>
              <a:t>Item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(Item name)</a:t>
            </a:r>
          </a:p>
          <a:p>
            <a:pPr lvl="1" eaLnBrk="1" hangingPunct="1"/>
            <a:r>
              <a:rPr lang="ko-KR" altLang="en-US" dirty="0" smtClean="0"/>
              <a:t>연간 예상 수익</a:t>
            </a:r>
            <a:r>
              <a:rPr lang="en-US" altLang="ko-KR" dirty="0" smtClean="0"/>
              <a:t>(Estimated annual return)</a:t>
            </a:r>
          </a:p>
          <a:p>
            <a:pPr lvl="1" eaLnBrk="1" hangingPunct="1"/>
            <a:r>
              <a:rPr lang="ko-KR" altLang="en-US" dirty="0" smtClean="0"/>
              <a:t>최종적으로 연간 예상 수익 날짜</a:t>
            </a:r>
            <a:r>
              <a:rPr lang="en-US" altLang="ko-KR" dirty="0" smtClean="0"/>
              <a:t>(Date estimated annual return was last updated)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투자 데이터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7" name="텍스트 개체 틀 3"/>
          <p:cNvSpPr txBox="1">
            <a:spLocks/>
          </p:cNvSpPr>
          <p:nvPr/>
        </p:nvSpPr>
        <p:spPr bwMode="auto">
          <a:xfrm>
            <a:off x="395288" y="3820978"/>
            <a:ext cx="1368400" cy="400110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80000">
                  <a:schemeClr val="bg1">
                    <a:alpha val="0"/>
                  </a:schemeClr>
                </a:gs>
                <a:gs pos="100000">
                  <a:schemeClr val="tx2">
                    <a:alpha val="55000"/>
                  </a:schemeClr>
                </a:gs>
              </a:gsLst>
              <a:lin ang="5400000" scaled="1"/>
              <a:tileRect/>
            </a:gra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ctr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solidFill>
                    <a:schemeClr val="tx2"/>
                  </a:solidFill>
                </a:uFill>
                <a:latin typeface="HY견고딕" pitchFamily="18" charset="-127"/>
                <a:ea typeface="HY견고딕" pitchFamily="18" charset="-127"/>
                <a:cs typeface="+mn-cs"/>
              </a:rPr>
              <a:t>운영 비용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>
                <a:solidFill>
                  <a:schemeClr val="tx2"/>
                </a:solidFill>
              </a:u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457200" y="4437112"/>
            <a:ext cx="85072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Blip>
                <a:blip r:embed="rId3"/>
              </a:buBlip>
            </a:pPr>
            <a:r>
              <a:rPr lang="ko-KR" altLang="en-US" b="1" dirty="0" smtClean="0">
                <a:latin typeface="+mn-ea"/>
                <a:ea typeface="+mn-ea"/>
              </a:rPr>
              <a:t>운영 비용과 관련해서는 다음과 같은 데이터가 필요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ＭＳ Ｐゴシック" charset="-128"/>
                <a:cs typeface="+mn-cs"/>
              </a:rPr>
              <a:t>연간 예상 운영 비용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ＭＳ Ｐゴシック" charset="-128"/>
                <a:cs typeface="+mn-cs"/>
              </a:rPr>
              <a:t>(Estimated annual operating expenses)</a:t>
            </a:r>
          </a:p>
          <a:p>
            <a:pPr marL="742950" marR="0" lvl="1" indent="-285750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ＭＳ Ｐゴシック" charset="-128"/>
                <a:cs typeface="+mn-cs"/>
              </a:rPr>
              <a:t>최종적으로 업데이트된 연간 예상 운용 비용 날짜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ＭＳ Ｐゴシック" charset="-128"/>
                <a:cs typeface="+mn-cs"/>
              </a:rPr>
              <a:t>(Date estimated annual operating expenses was last updated)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11.9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계속하기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ko-KR" altLang="en-US" b="1" dirty="0" err="1" smtClean="0"/>
              <a:t>모기지를</a:t>
            </a:r>
            <a:r>
              <a:rPr lang="ko-KR" altLang="en-US" b="1" dirty="0" smtClean="0"/>
              <a:t> 위해서는 다음과 같은 데이터가 필요</a:t>
            </a:r>
            <a:endParaRPr lang="en-US" altLang="ko-KR" b="1" dirty="0" smtClean="0"/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계좌 번호</a:t>
            </a:r>
            <a:r>
              <a:rPr lang="en-US" altLang="ko-KR" dirty="0" smtClean="0"/>
              <a:t>(Account number)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err="1" smtClean="0"/>
              <a:t>모기지들의</a:t>
            </a:r>
            <a:r>
              <a:rPr lang="ko-KR" altLang="en-US" dirty="0" smtClean="0"/>
              <a:t> 최종 이름</a:t>
            </a:r>
            <a:r>
              <a:rPr lang="en-US" altLang="ko-KR" dirty="0" smtClean="0"/>
              <a:t>(Last name of mortgagees)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주택의 구입 원가</a:t>
            </a:r>
            <a:r>
              <a:rPr lang="en-US" altLang="ko-KR" dirty="0" smtClean="0"/>
              <a:t>(Original purchase price of home)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모기지가 발행된 날짜</a:t>
            </a:r>
            <a:r>
              <a:rPr lang="en-US" altLang="ko-KR" dirty="0" smtClean="0"/>
              <a:t>(Date mortgage was issued)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주간 원금과 이자 지불 금액</a:t>
            </a:r>
            <a:r>
              <a:rPr lang="en-US" altLang="ko-KR" dirty="0" smtClean="0"/>
              <a:t>(Weekly principal and interest payment)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현재 주간 소득의 총합</a:t>
            </a:r>
            <a:r>
              <a:rPr lang="en-US" altLang="ko-KR" dirty="0" smtClean="0"/>
              <a:t>(Current combined gross weekly income)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최종적으로 업데이트된 현재 주간 소득의 총합 날짜</a:t>
            </a:r>
            <a:r>
              <a:rPr lang="en-US" altLang="ko-KR" dirty="0" smtClean="0"/>
              <a:t>(Date combined gross weekly income was last updated)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연간 부동산 세금</a:t>
            </a:r>
            <a:r>
              <a:rPr lang="en-US" altLang="ko-KR" dirty="0" smtClean="0"/>
              <a:t>(Annual real-estate tax)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최종적으로 업데이트된 연간 부동산 세금의 날짜</a:t>
            </a:r>
            <a:r>
              <a:rPr lang="en-US" altLang="ko-KR" dirty="0" smtClean="0"/>
              <a:t>(Date annual real-estate tax was last updated)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주택 소유자의 연간 보험료</a:t>
            </a:r>
            <a:r>
              <a:rPr lang="en-US" altLang="ko-KR" dirty="0" smtClean="0"/>
              <a:t>(Annual homeowner’s insurance premium)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smtClean="0"/>
              <a:t>최종적으로 업데이트된 주택 소유자의 연간 보험료 날짜</a:t>
            </a:r>
            <a:r>
              <a:rPr lang="en-US" altLang="ko-KR" dirty="0" smtClean="0"/>
              <a:t>(Date annual homeowner’s insurance premium was last updated)</a:t>
            </a:r>
          </a:p>
          <a:p>
            <a:pPr lvl="1" eaLnBrk="1" hangingPunct="1">
              <a:lnSpc>
                <a:spcPct val="100000"/>
              </a:lnSpc>
            </a:pPr>
            <a:endParaRPr lang="en-US" altLang="ko-KR" dirty="0" smtClean="0"/>
          </a:p>
          <a:p>
            <a:pPr eaLnBrk="1" hangingPunct="1">
              <a:lnSpc>
                <a:spcPct val="100000"/>
              </a:lnSpc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00448" cy="400110"/>
          </a:xfrm>
        </p:spPr>
        <p:txBody>
          <a:bodyPr/>
          <a:lstStyle/>
          <a:p>
            <a:pPr algn="ctr"/>
            <a:r>
              <a:rPr lang="ko-KR" altLang="en-US" smtClean="0"/>
              <a:t>모기지 데이터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11.9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계속하기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세 가지 종류의 보고서가 필요</a:t>
            </a:r>
            <a:r>
              <a:rPr lang="en-US" altLang="ko-KR" b="1" dirty="0" smtClean="0"/>
              <a:t>:</a:t>
            </a:r>
          </a:p>
          <a:p>
            <a:pPr lvl="1" eaLnBrk="1" hangingPunct="1"/>
            <a:r>
              <a:rPr lang="ko-KR" altLang="en-US" dirty="0" smtClean="0"/>
              <a:t>주간 자금의 계산 결과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모든 투자들의 목록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요청이 있다면 인쇄 가능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 smtClean="0"/>
              <a:t>모든 </a:t>
            </a:r>
            <a:r>
              <a:rPr lang="ko-KR" altLang="en-US" dirty="0" err="1" smtClean="0"/>
              <a:t>모기지들의</a:t>
            </a:r>
            <a:r>
              <a:rPr lang="ko-KR" altLang="en-US" dirty="0" smtClean="0"/>
              <a:t> 목록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요청이 있다면 인쇄 가능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20728" cy="400110"/>
          </a:xfrm>
        </p:spPr>
        <p:txBody>
          <a:bodyPr/>
          <a:lstStyle/>
          <a:p>
            <a:pPr algn="ctr"/>
            <a:r>
              <a:rPr lang="ko-KR" altLang="en-US" smtClean="0"/>
              <a:t>파일럿 프로젝트에 요구되는 보고서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초기 요구사항 모델은 다음과 같은 세 가지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케이스를 포함</a:t>
            </a:r>
            <a:endParaRPr lang="en-US" altLang="ko-KR" b="1" dirty="0" smtClean="0"/>
          </a:p>
          <a:p>
            <a:pPr lvl="1" eaLnBrk="1" hangingPunct="1"/>
            <a:r>
              <a:rPr lang="en-US" altLang="ko-KR" sz="1800" dirty="0" smtClean="0"/>
              <a:t>Estimate Funds Available for Week</a:t>
            </a:r>
          </a:p>
          <a:p>
            <a:pPr lvl="1" eaLnBrk="1" hangingPunct="1"/>
            <a:r>
              <a:rPr lang="en-US" altLang="ko-KR" sz="1800" dirty="0" smtClean="0"/>
              <a:t>Compute Weekly Repayment Amount</a:t>
            </a:r>
          </a:p>
          <a:p>
            <a:pPr lvl="1" eaLnBrk="1" hangingPunct="1"/>
            <a:r>
              <a:rPr lang="en-US" altLang="ko-KR" sz="1800" dirty="0" smtClean="0"/>
              <a:t>Manage an Investment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현재까지 얻어낸 추가적인 정보를 바탕으로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초기 요구사항들을 수정할 수 있음</a:t>
            </a:r>
            <a:endParaRPr lang="en-US" altLang="ko-KR" b="1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0450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요구사항 수정하기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  </a:t>
            </a:r>
            <a:r>
              <a:rPr lang="ko-KR" altLang="en-US" dirty="0" smtClean="0"/>
              <a:t>클라이언트 </a:t>
            </a:r>
            <a:r>
              <a:rPr lang="ko-KR" altLang="en-US" dirty="0" err="1" smtClean="0"/>
              <a:t>니즈가</a:t>
            </a:r>
            <a:r>
              <a:rPr lang="ko-KR" altLang="en-US" dirty="0" smtClean="0"/>
              <a:t> 무엇인지 결정하기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>
                <a:cs typeface="Times New Roman" charset="0"/>
              </a:rPr>
              <a:t>시스템 분석가가 클라이언트에게 소프트웨어 </a:t>
            </a:r>
            <a:r>
              <a:rPr lang="ko-KR" altLang="en-US" b="1" dirty="0" err="1" smtClean="0">
                <a:cs typeface="Times New Roman" charset="0"/>
              </a:rPr>
              <a:t>프로덕트와</a:t>
            </a:r>
            <a:r>
              <a:rPr lang="ko-KR" altLang="en-US" b="1" dirty="0" smtClean="0">
                <a:cs typeface="Times New Roman" charset="0"/>
              </a:rPr>
              <a:t> 이의 기능성을 </a:t>
            </a:r>
            <a:r>
              <a:rPr lang="ko-KR" altLang="en-US" b="1" dirty="0" err="1" smtClean="0">
                <a:cs typeface="Times New Roman" charset="0"/>
              </a:rPr>
              <a:t>시각화시켜주는</a:t>
            </a:r>
            <a:r>
              <a:rPr lang="ko-KR" altLang="en-US" b="1" dirty="0" smtClean="0">
                <a:cs typeface="Times New Roman" charset="0"/>
              </a:rPr>
              <a:t> 것은 아주 어려움</a:t>
            </a:r>
            <a:endParaRPr lang="en-US" altLang="ko-KR" b="1" dirty="0" smtClean="0">
              <a:cs typeface="Times New Roman" charset="0"/>
            </a:endParaRPr>
          </a:p>
          <a:p>
            <a:pPr lvl="1" eaLnBrk="1" hangingPunct="1"/>
            <a:r>
              <a:rPr lang="ko-KR" altLang="en-US" dirty="0" smtClean="0">
                <a:cs typeface="Times New Roman" charset="0"/>
              </a:rPr>
              <a:t>이 문제는 클라이언트에게 매우 좋지 않음</a:t>
            </a:r>
            <a:endParaRPr lang="en-US" altLang="ko-KR" dirty="0" smtClean="0">
              <a:cs typeface="Times New Roman" charset="0"/>
            </a:endParaRPr>
          </a:p>
          <a:p>
            <a:pPr eaLnBrk="1" hangingPunct="1"/>
            <a:endParaRPr lang="en-US" altLang="ko-KR" dirty="0" smtClean="0">
              <a:cs typeface="Times New Roman" charset="0"/>
            </a:endParaRPr>
          </a:p>
          <a:p>
            <a:pPr eaLnBrk="1" hangingPunct="1"/>
            <a:r>
              <a:rPr lang="ko-KR" altLang="en-US" b="1" dirty="0" smtClean="0">
                <a:cs typeface="Times New Roman" charset="0"/>
              </a:rPr>
              <a:t>숙련된 시스템 분석가는 클라이언트로부터 올바른 정보를 이끌어내야 함</a:t>
            </a:r>
            <a:endParaRPr lang="en-US" altLang="ko-KR" b="1" dirty="0" smtClean="0">
              <a:cs typeface="Times New Roman" charset="0"/>
            </a:endParaRPr>
          </a:p>
          <a:p>
            <a:pPr eaLnBrk="1" hangingPunct="1"/>
            <a:endParaRPr lang="en-US" altLang="ko-KR" dirty="0" smtClean="0">
              <a:cs typeface="Times New Roman" charset="0"/>
            </a:endParaRPr>
          </a:p>
          <a:p>
            <a:pPr eaLnBrk="1" hangingPunct="1"/>
            <a:r>
              <a:rPr lang="ko-KR" altLang="en-US" b="1" dirty="0" smtClean="0">
                <a:cs typeface="Times New Roman" charset="0"/>
              </a:rPr>
              <a:t>클라이언트만이 이 정보의 원천</a:t>
            </a:r>
            <a:endParaRPr lang="en-US" altLang="ko-KR" b="1" dirty="0" smtClean="0">
              <a:cs typeface="Times New Roman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19337" cy="400110"/>
          </a:xfrm>
        </p:spPr>
        <p:txBody>
          <a:bodyPr/>
          <a:lstStyle/>
          <a:p>
            <a:pPr algn="ctr"/>
            <a:r>
              <a:rPr lang="ko-KR" altLang="en-US" dirty="0" smtClean="0"/>
              <a:t>클라이언트의 </a:t>
            </a:r>
            <a:r>
              <a:rPr lang="ko-KR" altLang="en-US" dirty="0" err="1" smtClean="0"/>
              <a:t>니즈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한 주를 시작할 때 얼마나 많은 자금을 사용할 수 있는지를 결정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>
              <a:buNone/>
            </a:pPr>
            <a:r>
              <a:rPr lang="en-US" altLang="ko-KR" b="1" i="1" dirty="0" smtClean="0"/>
              <a:t>(1) </a:t>
            </a:r>
            <a:r>
              <a:rPr lang="ko-KR" altLang="en-US" b="1" i="1" dirty="0" smtClean="0"/>
              <a:t>투자로 </a:t>
            </a:r>
            <a:r>
              <a:rPr lang="ko-KR" altLang="en-US" b="1" i="1" dirty="0" err="1" smtClean="0"/>
              <a:t>부터의</a:t>
            </a:r>
            <a:r>
              <a:rPr lang="ko-KR" altLang="en-US" b="1" i="1" dirty="0" smtClean="0"/>
              <a:t> 연간 예상 소득</a:t>
            </a:r>
            <a:r>
              <a:rPr lang="en-US" altLang="ko-KR" b="1" i="1" dirty="0" smtClean="0"/>
              <a:t>:</a:t>
            </a:r>
            <a:r>
              <a:rPr lang="en-US" altLang="ko-KR" dirty="0" smtClean="0"/>
              <a:t> </a:t>
            </a:r>
          </a:p>
          <a:p>
            <a:pPr lvl="1" eaLnBrk="1" hangingPunct="1"/>
            <a:r>
              <a:rPr lang="ko-KR" altLang="en-US" dirty="0" smtClean="0"/>
              <a:t>투자의 순서대로 각 투자에 대한 예상 연간 수익을 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결과를 </a:t>
            </a:r>
            <a:r>
              <a:rPr lang="en-US" altLang="ko-KR" dirty="0" smtClean="0"/>
              <a:t>52</a:t>
            </a:r>
            <a:r>
              <a:rPr lang="ko-KR" altLang="en-US" dirty="0" smtClean="0"/>
              <a:t>로 나눔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추가적인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r>
              <a:rPr lang="en-US" altLang="ko-KR" b="1" dirty="0" smtClean="0"/>
              <a:t>, Estimate Investment Income for Week</a:t>
            </a:r>
            <a:r>
              <a:rPr lang="ko-KR" altLang="en-US" b="1" dirty="0" smtClean="0"/>
              <a:t>이 필요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Manage an Investment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케이스는 투자의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수정을 위하여 여전히 필요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1616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요구사항 수정하기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507288" cy="1977083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«include»</a:t>
            </a:r>
            <a:r>
              <a:rPr lang="ko-KR" altLang="en-US" b="1" dirty="0" smtClean="0"/>
              <a:t>가 표시된 점선에 열린 화살표</a:t>
            </a:r>
            <a:endParaRPr lang="en-US" altLang="ko-KR" b="1" dirty="0" smtClean="0"/>
          </a:p>
          <a:p>
            <a:pPr lvl="1" eaLnBrk="1" hangingPunct="1">
              <a:buClr>
                <a:srgbClr val="008000"/>
              </a:buClr>
            </a:pPr>
            <a:r>
              <a:rPr lang="en-US" altLang="ko-KR" dirty="0" smtClean="0"/>
              <a:t>Estimate Investment Income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케이스는 </a:t>
            </a:r>
            <a:r>
              <a:rPr lang="en-US" altLang="ko-KR" dirty="0" smtClean="0"/>
              <a:t>Estimate Funds Available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케이스의 일부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7201048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Investment Income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240" y="1773238"/>
            <a:ext cx="7493520" cy="2107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ko-KR" altLang="en-US" b="1" dirty="0" err="1" smtClean="0">
                <a:latin typeface="HY견고딕" pitchFamily="18" charset="-127"/>
                <a:ea typeface="HY견고딕" pitchFamily="18" charset="-127"/>
              </a:rPr>
              <a:t>유즈</a:t>
            </a: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케이스에 대한 서술</a:t>
            </a:r>
            <a:endParaRPr lang="en-US" altLang="ko-KR" b="1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7201048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Investment Income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276872"/>
            <a:ext cx="7804100" cy="2285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새로운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음영 처리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54486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수정된 </a:t>
            </a:r>
            <a:r>
              <a:rPr lang="ko-KR" altLang="en-US" dirty="0" err="1" smtClean="0"/>
              <a:t>유즈</a:t>
            </a:r>
            <a:r>
              <a:rPr lang="en-US" altLang="ko-KR" dirty="0" smtClean="0"/>
              <a:t> </a:t>
            </a:r>
            <a:r>
              <a:rPr lang="ko-KR" altLang="en-US" dirty="0" smtClean="0"/>
              <a:t>케이스 다이어그램의 첫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4612" y="2348880"/>
            <a:ext cx="64547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b="1" i="1" dirty="0" smtClean="0"/>
              <a:t>(2) </a:t>
            </a:r>
            <a:r>
              <a:rPr lang="ko-KR" altLang="en-US" b="1" i="1" dirty="0" smtClean="0"/>
              <a:t>예상 연간 운영 비용</a:t>
            </a:r>
            <a:endParaRPr lang="en-US" altLang="ko-KR" b="1" i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예상 연간 운영 비용을 결정하기 위해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두 가지 추가적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케이스들이 필요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Update Estimated Annual Operating Expenses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예상 연간 운영 비용의 값을 조정하는 것을 모델화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Estimate Operating Expenses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요구되는 운영 경비의 견적을 제공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1616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요구사항 수정하기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8281168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Update Estimated Annual Operating Expenses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4144" y="2060848"/>
            <a:ext cx="3435711" cy="190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1501" y="4365104"/>
            <a:ext cx="5200997" cy="1900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734506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Operating Expenses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773238"/>
            <a:ext cx="6623259" cy="1862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3691" y="3933056"/>
            <a:ext cx="6836618" cy="232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새로운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음영 처리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54486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수정된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다이어그램의 두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4862" y="2276872"/>
            <a:ext cx="4994275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ko-KR" b="1" i="1" dirty="0" smtClean="0"/>
              <a:t>(3) </a:t>
            </a:r>
            <a:r>
              <a:rPr lang="ko-KR" altLang="en-US" b="1" i="1" dirty="0" smtClean="0"/>
              <a:t>한 주에 예상되는 모기지 상환의 총합 계산</a:t>
            </a:r>
            <a:endParaRPr lang="en-US" altLang="ko-KR" b="1" i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>
              <a:buNone/>
            </a:pPr>
            <a:r>
              <a:rPr lang="en-US" altLang="ko-KR" b="1" i="1" dirty="0" smtClean="0"/>
              <a:t>(4) </a:t>
            </a:r>
            <a:r>
              <a:rPr lang="ko-KR" altLang="en-US" b="1" i="1" dirty="0" smtClean="0"/>
              <a:t>한 주에 예상되는 보조금의 합계 계산</a:t>
            </a:r>
            <a:r>
              <a:rPr lang="en-US" altLang="ko-KR" dirty="0" smtClean="0"/>
              <a:t> </a:t>
            </a:r>
          </a:p>
          <a:p>
            <a:pPr lvl="1" eaLnBrk="1" hangingPunct="1"/>
            <a:r>
              <a:rPr lang="en-US" altLang="ko-KR" dirty="0" smtClean="0"/>
              <a:t>Compute Weekly Repayment Amount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예상 모기지 지불 금액과 각 모기지 별 예상 양도 금액 모두를 계산하는 것을 모델화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이러한 별도의 수량을 합산하면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일주일 동안 총 예상 융자금 상환과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일주일 동안 총 예상 보조금 지불 금액을 계산 할 수 있음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>
                <a:latin typeface="Courier New" charset="0"/>
                <a:ea typeface="ＭＳ Ｐゴシック" charset="-128"/>
              </a:rPr>
              <a:t>Compute Weekly Repayment Amount</a:t>
            </a:r>
            <a:r>
              <a:rPr lang="ko-KR" altLang="en-US" dirty="0" smtClean="0">
                <a:latin typeface="Courier New" charset="0"/>
                <a:ea typeface="ＭＳ Ｐゴシック" charset="-128"/>
              </a:rPr>
              <a:t>는 주간 수입 변화 역시 함께 구성</a:t>
            </a:r>
            <a:endParaRPr lang="en-US" altLang="ko-KR" dirty="0" smtClean="0">
              <a:ea typeface="ＭＳ Ｐゴシック" charset="-128"/>
            </a:endParaRPr>
          </a:p>
          <a:p>
            <a:pPr lvl="1" eaLnBrk="1" hangingPunct="1"/>
            <a:r>
              <a:rPr lang="en-US" altLang="ko-KR" dirty="0" smtClean="0">
                <a:latin typeface="Courier New" charset="0"/>
                <a:ea typeface="ＭＳ Ｐゴシック" charset="-128"/>
              </a:rPr>
              <a:t>Compute Weekly Repayment Amount </a:t>
            </a:r>
            <a:r>
              <a:rPr lang="ko-KR" altLang="en-US" dirty="0" err="1" smtClean="0">
                <a:latin typeface="Courier New" charset="0"/>
                <a:ea typeface="ＭＳ Ｐゴシック" charset="-128"/>
              </a:rPr>
              <a:t>유즈</a:t>
            </a:r>
            <a:r>
              <a:rPr lang="ko-KR" altLang="en-US" dirty="0" smtClean="0">
                <a:latin typeface="Courier New" charset="0"/>
                <a:ea typeface="ＭＳ Ｐゴシック" charset="-128"/>
              </a:rPr>
              <a:t> 케이스는 다음의 두 가지로 분할하는 것이 필요</a:t>
            </a:r>
            <a:endParaRPr lang="en-US" altLang="ko-KR" dirty="0" smtClean="0">
              <a:latin typeface="Courier New" charset="0"/>
              <a:ea typeface="ＭＳ Ｐゴシック" charset="-128"/>
            </a:endParaRPr>
          </a:p>
          <a:p>
            <a:pPr lvl="2" eaLnBrk="1" hangingPunct="1"/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Payments and Grants for Week </a:t>
            </a:r>
            <a:r>
              <a:rPr lang="ko-KR" altLang="en-US" dirty="0" err="1" smtClean="0">
                <a:latin typeface="Courier New" charset="0"/>
                <a:ea typeface="ＭＳ Ｐゴシック" charset="-128"/>
              </a:rPr>
              <a:t>유즈</a:t>
            </a:r>
            <a:r>
              <a:rPr lang="ko-KR" altLang="en-US" dirty="0" smtClean="0">
                <a:latin typeface="Courier New" charset="0"/>
                <a:ea typeface="ＭＳ Ｐゴシック" charset="-128"/>
              </a:rPr>
              <a:t> 케이스</a:t>
            </a:r>
            <a:endParaRPr lang="en-US" altLang="ko-KR" dirty="0" smtClean="0">
              <a:latin typeface="Courier New" charset="0"/>
              <a:ea typeface="ＭＳ Ｐゴシック" charset="-128"/>
            </a:endParaRPr>
          </a:p>
          <a:p>
            <a:pPr lvl="2" eaLnBrk="1" hangingPunct="1"/>
            <a:r>
              <a:rPr lang="en-US" altLang="ko-KR" dirty="0" smtClean="0">
                <a:latin typeface="Courier New" charset="0"/>
                <a:ea typeface="ＭＳ Ｐゴシック" charset="-128"/>
              </a:rPr>
              <a:t>Update Borrowers’ Weekly Income </a:t>
            </a:r>
            <a:r>
              <a:rPr lang="ko-KR" altLang="en-US" dirty="0" err="1" smtClean="0">
                <a:latin typeface="Courier New" charset="0"/>
                <a:ea typeface="ＭＳ Ｐゴシック" charset="-128"/>
              </a:rPr>
              <a:t>유즈</a:t>
            </a:r>
            <a:r>
              <a:rPr lang="ko-KR" altLang="en-US" dirty="0" smtClean="0">
                <a:latin typeface="Courier New" charset="0"/>
                <a:ea typeface="ＭＳ Ｐゴシック" charset="-128"/>
              </a:rPr>
              <a:t> 케이스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1616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요구사항 수정하기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741707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Payments and Grants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7885" y="1773238"/>
            <a:ext cx="7308229" cy="205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  </a:t>
            </a:r>
            <a:r>
              <a:rPr lang="ko-KR" altLang="en-US" dirty="0" smtClean="0"/>
              <a:t>클라이언트 </a:t>
            </a:r>
            <a:r>
              <a:rPr lang="ko-KR" altLang="en-US" dirty="0" err="1" smtClean="0"/>
              <a:t>니즈가</a:t>
            </a:r>
            <a:r>
              <a:rPr lang="ko-KR" altLang="en-US" dirty="0" smtClean="0"/>
              <a:t> 무엇인지 결정하기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>
                <a:cs typeface="Times New Roman" charset="0"/>
              </a:rPr>
              <a:t>해결방안</a:t>
            </a:r>
            <a:r>
              <a:rPr lang="en-US" altLang="ko-KR" b="1" dirty="0" smtClean="0">
                <a:cs typeface="Times New Roman" charset="0"/>
              </a:rPr>
              <a:t>:</a:t>
            </a:r>
          </a:p>
          <a:p>
            <a:pPr lvl="1" eaLnBrk="1" hangingPunct="1"/>
            <a:r>
              <a:rPr lang="ko-KR" altLang="en-US" dirty="0" smtClean="0">
                <a:cs typeface="Times New Roman" charset="0"/>
              </a:rPr>
              <a:t>클라이언트로부터 초기 정보를 획득</a:t>
            </a:r>
            <a:endParaRPr lang="en-US" altLang="ko-KR" dirty="0" smtClean="0">
              <a:cs typeface="Times New Roman" charset="0"/>
            </a:endParaRPr>
          </a:p>
          <a:p>
            <a:pPr lvl="1" eaLnBrk="1" hangingPunct="1"/>
            <a:r>
              <a:rPr lang="en-US" altLang="ko-KR" dirty="0" smtClean="0">
                <a:cs typeface="Times New Roman" charset="0"/>
              </a:rPr>
              <a:t>Unified Process</a:t>
            </a:r>
            <a:r>
              <a:rPr lang="ko-KR" altLang="en-US" dirty="0" smtClean="0">
                <a:cs typeface="Times New Roman" charset="0"/>
              </a:rPr>
              <a:t>의 입력으로 초기 정보를 사용</a:t>
            </a:r>
            <a:endParaRPr lang="en-US" altLang="ko-KR" dirty="0" smtClean="0">
              <a:cs typeface="Times New Roman" charset="0"/>
            </a:endParaRPr>
          </a:p>
          <a:p>
            <a:pPr lvl="1" eaLnBrk="1" hangingPunct="1"/>
            <a:r>
              <a:rPr lang="ko-KR" altLang="en-US" dirty="0" smtClean="0">
                <a:cs typeface="Times New Roman" charset="0"/>
              </a:rPr>
              <a:t>클라이언트의 실제 </a:t>
            </a:r>
            <a:r>
              <a:rPr lang="ko-KR" altLang="en-US" dirty="0" err="1" smtClean="0">
                <a:cs typeface="Times New Roman" charset="0"/>
              </a:rPr>
              <a:t>니즈를</a:t>
            </a:r>
            <a:r>
              <a:rPr lang="ko-KR" altLang="en-US" dirty="0" smtClean="0">
                <a:cs typeface="Times New Roman" charset="0"/>
              </a:rPr>
              <a:t> 결정하는 </a:t>
            </a:r>
            <a:r>
              <a:rPr lang="en-US" altLang="ko-KR" dirty="0" smtClean="0">
                <a:cs typeface="Times New Roman" charset="0"/>
              </a:rPr>
              <a:t>Unified Process</a:t>
            </a:r>
            <a:r>
              <a:rPr lang="ko-KR" altLang="en-US" dirty="0" smtClean="0">
                <a:cs typeface="Times New Roman" charset="0"/>
              </a:rPr>
              <a:t>의 단계를 따름</a:t>
            </a:r>
            <a:endParaRPr lang="en-US" altLang="ko-KR" dirty="0" smtClean="0">
              <a:cs typeface="Times New Roman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19337" cy="400110"/>
          </a:xfrm>
        </p:spPr>
        <p:txBody>
          <a:bodyPr/>
          <a:lstStyle/>
          <a:p>
            <a:pPr algn="ctr"/>
            <a:r>
              <a:rPr lang="ko-KR" altLang="en-US" dirty="0" smtClean="0"/>
              <a:t>클라이언트의 </a:t>
            </a:r>
            <a:r>
              <a:rPr lang="ko-KR" altLang="en-US" dirty="0" err="1" smtClean="0"/>
              <a:t>니즈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741707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Payments and Grants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2254" y="1773238"/>
            <a:ext cx="5239491" cy="449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96992" cy="40011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urier New" charset="0"/>
                <a:ea typeface="ＭＳ Ｐゴシック" charset="-128"/>
              </a:rPr>
              <a:t> Update Borrowers’ Weekly Income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endParaRPr lang="ko-KR" altLang="en-US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4294" y="1902894"/>
            <a:ext cx="4675412" cy="188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5476" y="4050769"/>
            <a:ext cx="5093047" cy="225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559425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수정된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다이어그램의 세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두 개의 새로운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케이스들이 묘사</a:t>
            </a:r>
            <a:endParaRPr lang="en-US" altLang="ko-KR" b="1" dirty="0" smtClean="0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0742" y="2276872"/>
            <a:ext cx="5022515" cy="401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841008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Estimate Funds Available for Week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다음과 같은 세 가지 다른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케이스들로부터 획득한 데이터를 사용하여 계산하도록 모델화됨</a:t>
            </a:r>
            <a:endParaRPr lang="en-US" altLang="ko-KR" b="1" dirty="0" smtClean="0"/>
          </a:p>
          <a:p>
            <a:pPr lvl="1" eaLnBrk="1" hangingPunct="1"/>
            <a:r>
              <a:rPr lang="en-US" altLang="ko-KR" sz="1800" dirty="0" smtClean="0"/>
              <a:t>Estimate Investment Income for Week</a:t>
            </a:r>
          </a:p>
          <a:p>
            <a:pPr lvl="1" eaLnBrk="1" hangingPunct="1"/>
            <a:r>
              <a:rPr lang="en-US" altLang="ko-KR" sz="1800" dirty="0" smtClean="0"/>
              <a:t>Estimate Operating Expenses for Week</a:t>
            </a:r>
          </a:p>
          <a:p>
            <a:pPr lvl="1" eaLnBrk="1" hangingPunct="1"/>
            <a:r>
              <a:rPr lang="en-US" altLang="ko-KR" sz="1800" dirty="0" smtClean="0"/>
              <a:t>Estimate Payments and Grants for Week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85006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케이스의 두 번째 반복</a:t>
            </a:r>
            <a:endParaRPr lang="en-US" altLang="ko-KR" b="1" dirty="0" smtClean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0275" y="2204864"/>
            <a:ext cx="7003449" cy="413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85006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en-US" altLang="ko-KR" dirty="0" smtClean="0">
                <a:latin typeface="Courier New" charset="0"/>
                <a:ea typeface="ＭＳ Ｐゴシック" charset="-128"/>
              </a:rPr>
              <a:t>Estimate Funds Available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케이스의 서술에 두 번째 반복</a:t>
            </a:r>
            <a:endParaRPr lang="en-US" altLang="ko-KR" b="1" dirty="0" smtClean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628" y="2276872"/>
            <a:ext cx="7582743" cy="406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48520" cy="400110"/>
          </a:xfrm>
        </p:spPr>
        <p:txBody>
          <a:bodyPr/>
          <a:lstStyle/>
          <a:p>
            <a:pPr algn="ctr"/>
            <a:r>
              <a:rPr lang="en-US" altLang="ko-KR" dirty="0" smtClean="0"/>
              <a:t>&lt;&lt;include&gt;&gt;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올바른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위</a:t>
            </a:r>
            <a:r>
              <a:rPr lang="en-US" altLang="ko-KR" b="1" dirty="0" smtClean="0"/>
              <a:t>); </a:t>
            </a:r>
            <a:r>
              <a:rPr lang="ko-KR" altLang="en-US" b="1" dirty="0" smtClean="0"/>
              <a:t>올바르지 않은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아래</a:t>
            </a:r>
            <a:r>
              <a:rPr lang="en-US" altLang="ko-KR" b="1" dirty="0" smtClean="0"/>
              <a:t>)</a:t>
            </a:r>
          </a:p>
          <a:p>
            <a:pPr eaLnBrk="1" hangingPunct="1"/>
            <a:endParaRPr lang="en-US" altLang="ko-KR" b="1" dirty="0" smtClean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1609" y="2348880"/>
            <a:ext cx="6240781" cy="393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57450" cy="400110"/>
          </a:xfrm>
        </p:spPr>
        <p:txBody>
          <a:bodyPr/>
          <a:lstStyle/>
          <a:p>
            <a:pPr algn="ctr"/>
            <a:r>
              <a:rPr lang="en-US" altLang="ko-KR" dirty="0" smtClean="0"/>
              <a:t>&lt;&lt;include&gt;&gt;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하단의 다이어그램은 다음과 같은 두 개의 독립된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케이스를 모델화</a:t>
            </a:r>
            <a:endParaRPr lang="en-US" altLang="ko-KR" b="1" dirty="0" smtClean="0"/>
          </a:p>
          <a:p>
            <a:pPr lvl="1" eaLnBrk="1" hangingPunct="1"/>
            <a:r>
              <a:rPr lang="en-US" altLang="ko-KR" sz="1800" dirty="0" smtClean="0"/>
              <a:t>Estimate Funds Available for Week</a:t>
            </a:r>
            <a:endParaRPr lang="en-US" altLang="ko-KR" dirty="0" smtClean="0"/>
          </a:p>
          <a:p>
            <a:pPr lvl="1" eaLnBrk="1" hangingPunct="1"/>
            <a:r>
              <a:rPr lang="en-US" altLang="ko-KR" sz="1800" dirty="0" smtClean="0"/>
              <a:t>Estimate Payments and Grants for Week</a:t>
            </a:r>
            <a:r>
              <a:rPr lang="en-US" altLang="ko-KR" dirty="0" smtClean="0"/>
              <a:t> </a:t>
            </a:r>
          </a:p>
          <a:p>
            <a:pPr eaLnBrk="1" hangingPunct="1">
              <a:buFont typeface="Webdings" charset="2"/>
              <a:buNone/>
            </a:pPr>
            <a:r>
              <a:rPr lang="en-US" altLang="ko-KR" dirty="0" smtClean="0"/>
              <a:t>	</a:t>
            </a:r>
          </a:p>
          <a:p>
            <a:pPr lvl="1" eaLnBrk="1" hangingPunct="1"/>
            <a:r>
              <a:rPr lang="ko-KR" altLang="en-US" dirty="0" smtClean="0"/>
              <a:t>그러나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케이스는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사용자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액터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들과 그 자체 사이의 상호작용을 모델화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11.10  </a:t>
            </a:r>
            <a:r>
              <a:rPr lang="ko-KR" altLang="en-US" sz="2200" dirty="0" smtClean="0"/>
              <a:t>요구사항 수정</a:t>
            </a:r>
            <a:r>
              <a:rPr lang="en-US" altLang="ko-KR" sz="2200" dirty="0" smtClean="0"/>
              <a:t>: MSG </a:t>
            </a:r>
            <a:r>
              <a:rPr lang="ko-KR" altLang="en-US" sz="2200" dirty="0" smtClean="0"/>
              <a:t>사례 연구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57450" cy="400110"/>
          </a:xfrm>
        </p:spPr>
        <p:txBody>
          <a:bodyPr/>
          <a:lstStyle/>
          <a:p>
            <a:pPr algn="ctr"/>
            <a:r>
              <a:rPr lang="en-US" altLang="ko-KR" dirty="0" smtClean="0"/>
              <a:t>&lt;&lt;include&gt;&gt;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763088"/>
            <a:ext cx="8507288" cy="1977083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Estimate Payments and Grants for Week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</a:t>
            </a:r>
            <a:r>
              <a:rPr lang="ko-KR" altLang="en-US" b="1" dirty="0" err="1" smtClean="0"/>
              <a:t>액터와</a:t>
            </a:r>
            <a:r>
              <a:rPr lang="ko-KR" altLang="en-US" b="1" dirty="0" smtClean="0"/>
              <a:t> 상호작용하지 않으며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자체적으로 좋은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케이스가 될 수 없음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대신에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그것은 </a:t>
            </a:r>
            <a:r>
              <a:rPr lang="en-US" altLang="ko-KR" dirty="0" smtClean="0"/>
              <a:t>Estimate Funds Available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케이스의 일부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반복적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점진적 생명주기 모델의 공통적인 부작용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세부사항을 잊혀질 때까지 적절하게 연기되도록 하는 것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8848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첫 번째 단계는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어플리케이션 도메인</a:t>
            </a:r>
            <a:r>
              <a:rPr lang="en-US" altLang="ko-KR" b="1" dirty="0" smtClean="0"/>
              <a:t>(</a:t>
            </a:r>
            <a:r>
              <a:rPr lang="en-US" altLang="ko-KR" b="1" i="1" dirty="0" smtClean="0">
                <a:cs typeface="Times New Roman" charset="0"/>
              </a:rPr>
              <a:t>application domain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간단하게 도메인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의 이해를 획득하는 것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>
                <a:cs typeface="Times New Roman" charset="0"/>
              </a:rPr>
              <a:t>대상 </a:t>
            </a:r>
            <a:r>
              <a:rPr lang="ko-KR" altLang="en-US" dirty="0" err="1" smtClean="0">
                <a:cs typeface="Times New Roman" charset="0"/>
              </a:rPr>
              <a:t>프로덕트가</a:t>
            </a:r>
            <a:r>
              <a:rPr lang="ko-KR" altLang="en-US" dirty="0" smtClean="0">
                <a:cs typeface="Times New Roman" charset="0"/>
              </a:rPr>
              <a:t> 운영되는 특정 환경</a:t>
            </a:r>
            <a:endParaRPr lang="en-US" altLang="ko-KR" dirty="0" smtClean="0">
              <a:cs typeface="Times New Roman" charset="0"/>
            </a:endParaRPr>
          </a:p>
          <a:p>
            <a:pPr lvl="1" eaLnBrk="1" hangingPunct="1"/>
            <a:endParaRPr lang="en-US" altLang="ko-KR" dirty="0" smtClean="0">
              <a:cs typeface="Times New Roman" charset="0"/>
            </a:endParaRPr>
          </a:p>
          <a:p>
            <a:pPr eaLnBrk="1" hangingPunct="1"/>
            <a:r>
              <a:rPr lang="ko-KR" altLang="en-US" b="1" dirty="0" smtClean="0">
                <a:cs typeface="Times New Roman" charset="0"/>
              </a:rPr>
              <a:t>두 번째 단계는</a:t>
            </a:r>
            <a:r>
              <a:rPr lang="en-US" altLang="ko-KR" b="1" dirty="0" smtClean="0">
                <a:cs typeface="Times New Roman" charset="0"/>
              </a:rPr>
              <a:t>,</a:t>
            </a:r>
            <a:r>
              <a:rPr lang="ko-KR" altLang="en-US" b="1" dirty="0" smtClean="0">
                <a:cs typeface="Times New Roman" charset="0"/>
              </a:rPr>
              <a:t> 비즈니스 모델</a:t>
            </a:r>
            <a:r>
              <a:rPr lang="en-US" altLang="ko-KR" b="1" dirty="0" smtClean="0">
                <a:cs typeface="Times New Roman" charset="0"/>
              </a:rPr>
              <a:t>(business model)</a:t>
            </a:r>
            <a:r>
              <a:rPr lang="ko-KR" altLang="en-US" b="1" dirty="0" smtClean="0">
                <a:cs typeface="Times New Roman" charset="0"/>
              </a:rPr>
              <a:t>을 구축</a:t>
            </a:r>
            <a:endParaRPr lang="en-US" altLang="ko-KR" b="1" dirty="0" smtClean="0">
              <a:cs typeface="Times New Roman" charset="0"/>
            </a:endParaRPr>
          </a:p>
          <a:p>
            <a:pPr lvl="1" eaLnBrk="1" hangingPunct="1"/>
            <a:r>
              <a:rPr lang="ko-KR" altLang="en-US" dirty="0" smtClean="0">
                <a:cs typeface="Times New Roman" charset="0"/>
              </a:rPr>
              <a:t>클라이언트의 비즈니스 프로세스를 모델화</a:t>
            </a:r>
            <a:endParaRPr lang="en-US" altLang="ko-KR" dirty="0" smtClean="0">
              <a:cs typeface="Times New Roman" charset="0"/>
            </a:endParaRPr>
          </a:p>
          <a:p>
            <a:pPr lvl="1" eaLnBrk="1" hangingPunct="1"/>
            <a:endParaRPr lang="en-US" altLang="ko-KR" dirty="0" smtClean="0">
              <a:cs typeface="Times New Roman" charset="0"/>
            </a:endParaRPr>
          </a:p>
          <a:p>
            <a:pPr eaLnBrk="1" hangingPunct="1"/>
            <a:r>
              <a:rPr lang="ko-KR" altLang="en-US" b="1" dirty="0" smtClean="0">
                <a:cs typeface="Times New Roman" charset="0"/>
              </a:rPr>
              <a:t>세 번째 단계는</a:t>
            </a:r>
            <a:r>
              <a:rPr lang="en-US" altLang="ko-KR" b="1" dirty="0" smtClean="0">
                <a:cs typeface="Times New Roman" charset="0"/>
              </a:rPr>
              <a:t>, </a:t>
            </a:r>
            <a:r>
              <a:rPr lang="ko-KR" altLang="en-US" b="1" dirty="0" smtClean="0">
                <a:cs typeface="Times New Roman" charset="0"/>
              </a:rPr>
              <a:t>클라이언트의 요구사항을 결정하기 위해 비즈니스 모델 사용</a:t>
            </a:r>
            <a:endParaRPr lang="en-US" altLang="ko-KR" b="1" dirty="0" smtClean="0">
              <a:cs typeface="Times New Roman" charset="0"/>
            </a:endParaRPr>
          </a:p>
          <a:p>
            <a:pPr lvl="1" eaLnBrk="1" hangingPunct="1"/>
            <a:endParaRPr lang="en-US" altLang="ko-KR" dirty="0" smtClean="0">
              <a:cs typeface="Times New Roman" charset="0"/>
            </a:endParaRPr>
          </a:p>
          <a:p>
            <a:pPr eaLnBrk="1" hangingPunct="1"/>
            <a:r>
              <a:rPr lang="ko-KR" altLang="en-US" b="1" dirty="0" smtClean="0">
                <a:cs typeface="Times New Roman" charset="0"/>
              </a:rPr>
              <a:t>위에 단계들을 반복</a:t>
            </a:r>
            <a:endParaRPr lang="en-US" altLang="ko-KR" b="1" dirty="0" smtClean="0">
              <a:cs typeface="Times New Roman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7" y="1124744"/>
            <a:ext cx="2319337" cy="400110"/>
          </a:xfrm>
        </p:spPr>
        <p:txBody>
          <a:bodyPr/>
          <a:lstStyle/>
          <a:p>
            <a:pPr algn="ctr"/>
            <a:r>
              <a:rPr lang="ko-KR" altLang="en-US" smtClean="0"/>
              <a:t>요구사항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Manage an Investment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케이스의 세부사항이 간과되어짐</a:t>
            </a:r>
            <a:endParaRPr lang="en-US" altLang="ko-KR" b="1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Manage a Mortgage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누락되어진 다음을 모델화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새로운 </a:t>
            </a:r>
            <a:r>
              <a:rPr lang="ko-KR" altLang="en-US" dirty="0" err="1" smtClean="0"/>
              <a:t>모기지의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기존 </a:t>
            </a:r>
            <a:r>
              <a:rPr lang="ko-KR" altLang="en-US" dirty="0" err="1" smtClean="0"/>
              <a:t>모기지의</a:t>
            </a:r>
            <a:r>
              <a:rPr lang="ko-KR" altLang="en-US" dirty="0" smtClean="0"/>
              <a:t> 수정 또는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기존 </a:t>
            </a:r>
            <a:r>
              <a:rPr lang="ko-KR" altLang="en-US" dirty="0" err="1" smtClean="0"/>
              <a:t>모기지의</a:t>
            </a:r>
            <a:r>
              <a:rPr lang="ko-KR" altLang="en-US" dirty="0" smtClean="0"/>
              <a:t> 삭제</a:t>
            </a:r>
            <a:endParaRPr lang="en-US" altLang="ko-KR" dirty="0" smtClean="0"/>
          </a:p>
          <a:p>
            <a:pPr eaLnBrk="1" hangingPunct="1">
              <a:buFont typeface="Webdings" charset="2"/>
              <a:buNone/>
            </a:pPr>
            <a:r>
              <a:rPr lang="en-US" altLang="ko-KR" dirty="0" smtClean="0"/>
              <a:t>	(Manage an Investment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케이스와 유사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160488" cy="400110"/>
          </a:xfrm>
        </p:spPr>
        <p:txBody>
          <a:bodyPr/>
          <a:lstStyle/>
          <a:p>
            <a:pPr algn="ctr"/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80768" cy="40011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urier New" charset="0"/>
                <a:ea typeface="ＭＳ Ｐゴシック" charset="-128"/>
              </a:rPr>
              <a:t>Manage an Investment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13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674" y="2060848"/>
            <a:ext cx="3756651" cy="184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0292" y="4365104"/>
            <a:ext cx="4703415" cy="182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20728" cy="40011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urier New" charset="0"/>
                <a:ea typeface="ＭＳ Ｐゴシック" charset="-128"/>
              </a:rPr>
              <a:t>Manage a Mortgage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916832"/>
            <a:ext cx="3854258" cy="18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3324" y="4005064"/>
            <a:ext cx="6597352" cy="232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56736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수정된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다이어그램의 네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새로운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음영 처리</a:t>
            </a:r>
            <a:endParaRPr lang="en-US" altLang="ko-KR" b="1" dirty="0" smtClean="0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276872"/>
            <a:ext cx="4176464" cy="393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8848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다양한 보고서를 출력하는 </a:t>
            </a:r>
            <a:r>
              <a:rPr lang="ko-KR" altLang="en-US" b="1" dirty="0" err="1" smtClean="0"/>
              <a:t>유스</a:t>
            </a:r>
            <a:r>
              <a:rPr lang="ko-KR" altLang="en-US" b="1" dirty="0" smtClean="0"/>
              <a:t> 케이스 역시 간과됨</a:t>
            </a:r>
            <a:endParaRPr lang="en-US" altLang="ko-KR" b="1" dirty="0" smtClean="0"/>
          </a:p>
          <a:p>
            <a:pPr lvl="1" eaLnBrk="1" hangingPunct="1"/>
            <a:r>
              <a:rPr lang="ko-KR" altLang="en-US" sz="1800" dirty="0" smtClean="0"/>
              <a:t>세 개의 보고서를 출력하는 </a:t>
            </a:r>
            <a:r>
              <a:rPr lang="en-US" altLang="ko-KR" sz="1800" dirty="0" smtClean="0"/>
              <a:t>Produce a Report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투자 보고서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모기지 보고서</a:t>
            </a:r>
            <a:endParaRPr lang="en-US" altLang="ko-KR" dirty="0" smtClean="0"/>
          </a:p>
          <a:p>
            <a:pPr lvl="2" eaLnBrk="1" hangingPunct="1"/>
            <a:r>
              <a:rPr lang="ko-KR" altLang="en-US" dirty="0" smtClean="0"/>
              <a:t>주간 계산의 결과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01298" cy="40011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1937" y="2276872"/>
            <a:ext cx="3540125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urier New" charset="0"/>
                <a:ea typeface="ＭＳ Ｐゴシック" charset="-128"/>
              </a:rPr>
              <a:t>Produce a Report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7804" y="1773238"/>
            <a:ext cx="3528392" cy="4530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832896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수정된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다이어그램의 다섯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새로운 </a:t>
            </a:r>
            <a:r>
              <a:rPr lang="en-US" altLang="ko-KR" b="1" dirty="0" smtClean="0"/>
              <a:t>Produce a Report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음영 처리</a:t>
            </a:r>
            <a:endParaRPr lang="en-US" altLang="ko-KR" b="1" dirty="0" smtClean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276872"/>
            <a:ext cx="3756893" cy="398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88480" cy="400110"/>
          </a:xfrm>
        </p:spPr>
        <p:txBody>
          <a:bodyPr/>
          <a:lstStyle/>
          <a:p>
            <a:pPr algn="ctr"/>
            <a:r>
              <a:rPr lang="ko-KR" altLang="en-US" smtClean="0"/>
              <a:t>테스트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수정된 요구사항들은 다시 한 번 점검되어야 하며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여기서 두 가지 새로운 문제들이 밝혀짐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err="1" smtClean="0"/>
              <a:t>유즈</a:t>
            </a:r>
            <a:r>
              <a:rPr lang="ko-KR" altLang="en-US" dirty="0" smtClean="0"/>
              <a:t> 케이스가 부분적으로 중복됨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두 개의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케이스를 재조직하는 것이 필요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466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부분적으로 중복된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Manage a Mortgage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하나의 액션은 </a:t>
            </a:r>
            <a:r>
              <a:rPr lang="ko-KR" altLang="en-US" dirty="0" err="1" smtClean="0"/>
              <a:t>모기지를</a:t>
            </a:r>
            <a:r>
              <a:rPr lang="ko-KR" altLang="en-US" dirty="0" smtClean="0"/>
              <a:t> 수정하는 것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Update Borrowers’ Weekly Income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유일한 목적은 채무자들의 주간 수입을 업데이트하는 것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채무자들의 주간 수입은 </a:t>
            </a:r>
            <a:r>
              <a:rPr lang="ko-KR" altLang="en-US" b="1" dirty="0" err="1" smtClean="0"/>
              <a:t>모기지의</a:t>
            </a:r>
            <a:r>
              <a:rPr lang="ko-KR" altLang="en-US" b="1" dirty="0" smtClean="0"/>
              <a:t> 속성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Manage a Mortgage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케이스가 </a:t>
            </a:r>
            <a:r>
              <a:rPr lang="en-US" altLang="ko-KR" dirty="0" smtClean="0"/>
              <a:t>Update Borrowers’ Weekly Income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케이스를 이미 포함하고 있음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따라서 </a:t>
            </a:r>
            <a:r>
              <a:rPr lang="en-US" altLang="ko-KR" b="1" dirty="0" smtClean="0"/>
              <a:t>Update Borrowers’ Weekly Income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불필요하고 삭제되어야 함</a:t>
            </a:r>
            <a:endParaRPr lang="en-US" altLang="ko-KR" b="1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  </a:t>
            </a: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클라이언트의 요구사항을 발견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요구사항 추출</a:t>
            </a:r>
            <a:r>
              <a:rPr lang="en-US" altLang="ko-KR" dirty="0" smtClean="0"/>
              <a:t>(R</a:t>
            </a:r>
            <a:r>
              <a:rPr lang="en-US" altLang="ko-KR" i="1" dirty="0" smtClean="0"/>
              <a:t>equirements elicitation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요구사항 </a:t>
            </a:r>
            <a:r>
              <a:rPr lang="ko-KR" altLang="en-US" dirty="0" err="1" smtClean="0"/>
              <a:t>캡처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 smtClean="0"/>
              <a:t>인터뷰와 설문조사 같은 방법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초기 요구사항에 정제와 확장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요구사항 분석</a:t>
            </a:r>
            <a:r>
              <a:rPr lang="en-US" altLang="ko-KR" i="1" dirty="0" smtClean="0"/>
              <a:t>(Requirements analysis)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720328" cy="400110"/>
          </a:xfrm>
        </p:spPr>
        <p:txBody>
          <a:bodyPr/>
          <a:lstStyle/>
          <a:p>
            <a:pPr algn="ctr"/>
            <a:r>
              <a:rPr lang="ko-KR" altLang="en-US" smtClean="0"/>
              <a:t>정의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849937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수정된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다이어그램의 여섯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수정된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음영 처리</a:t>
            </a:r>
            <a:endParaRPr lang="en-US" altLang="ko-KR" b="1" dirty="0" smtClean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4891" y="2276872"/>
            <a:ext cx="4214217" cy="397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8848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이것은 증가 보다는 감소가 발생한 첫 번째 반복의 결과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사실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삭제는 너무 자주 발생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실수가 발생할 때마다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때때로 잘못된 산출물은 수정될 수 있음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빈번하게 산출물들이 삭제되어야만 함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160488" cy="400110"/>
          </a:xfrm>
        </p:spPr>
        <p:txBody>
          <a:bodyPr/>
          <a:lstStyle/>
          <a:p>
            <a:pPr algn="ctr"/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하지만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결함이 발견되었을 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처음부터 전체 요구사항 프로세스의 시작할 필요는 없음</a:t>
            </a:r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우선 우리는 현재 반복을 수정하려고 노력함</a:t>
            </a:r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만약 실수가 정말 치명적이라면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우리는 이전의 반복에서 손을 떼고 그 이전에서 더 좋은 방법을 찾아야 함</a:t>
            </a:r>
            <a:endParaRPr lang="en-US" altLang="ko-KR" b="1" dirty="0" smtClean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600648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두 가지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케이스의 재조직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현재 일주일 동안 사용할 수 있는 자금을 결정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Estimate Funds Available for Week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계산을 수행하는 것을 모델화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Produce a Report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케이스의 </a:t>
            </a:r>
            <a:r>
              <a:rPr lang="en-US" altLang="ko-KR" dirty="0" smtClean="0"/>
              <a:t>Step 1.3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계산의 결과를 출력하는 것을 모델화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결과가 출력되지 않는다면 사용 가능한 금액을 추정할 수 있는 지점이 없다는 것</a:t>
            </a:r>
            <a:endParaRPr lang="en-US" altLang="ko-KR" b="1" dirty="0" smtClean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60680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두 가지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케이스의 재조직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다음 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케이스의 명세서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Estimate Funds Available for Week</a:t>
            </a:r>
          </a:p>
          <a:p>
            <a:pPr lvl="1" eaLnBrk="1" hangingPunct="1"/>
            <a:r>
              <a:rPr lang="en-US" altLang="ko-KR" dirty="0" smtClean="0"/>
              <a:t>Produce a Report</a:t>
            </a:r>
          </a:p>
          <a:p>
            <a:pPr eaLnBrk="1" hangingPunct="1">
              <a:buFont typeface="Webdings" charset="2"/>
              <a:buNone/>
            </a:pPr>
            <a:r>
              <a:rPr lang="en-US" altLang="ko-KR" b="1" dirty="0" smtClean="0"/>
              <a:t>	</a:t>
            </a:r>
            <a:r>
              <a:rPr lang="ko-KR" altLang="en-US" b="1" dirty="0" smtClean="0"/>
              <a:t>는 수정되어야 함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유즈</a:t>
            </a:r>
            <a:r>
              <a:rPr lang="ko-KR" altLang="en-US" b="1" dirty="0" smtClean="0"/>
              <a:t> 케이스는 변경되지 않음</a:t>
            </a:r>
            <a:r>
              <a:rPr lang="en-US" altLang="ko-KR" b="1" dirty="0" smtClean="0"/>
              <a:t>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0876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수정된 명세서</a:t>
            </a:r>
            <a:r>
              <a:rPr lang="en-US" altLang="ko-KR" dirty="0" smtClean="0"/>
              <a:t> — Produce a Report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5336" y="1773238"/>
            <a:ext cx="5273327" cy="452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7057032" cy="400110"/>
          </a:xfrm>
        </p:spPr>
        <p:txBody>
          <a:bodyPr/>
          <a:lstStyle/>
          <a:p>
            <a:pPr algn="ctr"/>
            <a:r>
              <a:rPr lang="ko-KR" altLang="en-US" smtClean="0"/>
              <a:t>수정된 명세서</a:t>
            </a:r>
            <a:r>
              <a:rPr lang="en-US" altLang="ko-KR" dirty="0" smtClean="0"/>
              <a:t> — Estimate Funds Available for Week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124" y="1773238"/>
            <a:ext cx="7527751" cy="4173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88480" cy="400110"/>
          </a:xfrm>
        </p:spPr>
        <p:txBody>
          <a:bodyPr/>
          <a:lstStyle/>
          <a:p>
            <a:pPr algn="ctr"/>
            <a:r>
              <a:rPr lang="ko-KR" altLang="en-US" smtClean="0"/>
              <a:t>테스트 </a:t>
            </a:r>
            <a:r>
              <a:rPr lang="ko-KR" altLang="en-US" dirty="0" err="1" smtClean="0"/>
              <a:t>워크플로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&lt;&lt;include&gt;&gt; </a:t>
            </a:r>
            <a:r>
              <a:rPr lang="ko-KR" altLang="en-US" b="1" dirty="0" smtClean="0"/>
              <a:t>관계에 대한 일반적인 전제는 하나의 </a:t>
            </a:r>
            <a:r>
              <a:rPr lang="ko-KR" altLang="en-US" b="1" dirty="0" err="1" smtClean="0"/>
              <a:t>유스</a:t>
            </a:r>
            <a:r>
              <a:rPr lang="ko-KR" altLang="en-US" b="1" dirty="0" smtClean="0"/>
              <a:t> 케이스가 둘 또는 더 많은 다른 </a:t>
            </a:r>
            <a:r>
              <a:rPr lang="ko-KR" altLang="en-US" b="1" dirty="0" err="1" smtClean="0"/>
              <a:t>유스</a:t>
            </a:r>
            <a:r>
              <a:rPr lang="ko-KR" altLang="en-US" b="1" dirty="0" smtClean="0"/>
              <a:t> 케이스들의 일부일 때 성립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Example: U.S. tax forms—</a:t>
            </a:r>
            <a:r>
              <a:rPr lang="ko-KR" altLang="en-US" dirty="0" smtClean="0"/>
              <a:t>세 번 만드는 것을 회피</a:t>
            </a:r>
            <a:endParaRPr lang="en-US" altLang="ko-KR" dirty="0" smtClean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8445" y="2996952"/>
            <a:ext cx="5847109" cy="331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96992" cy="40011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urier New" charset="0"/>
                <a:ea typeface="ＭＳ Ｐゴシック" charset="-128"/>
                <a:cs typeface="Courier New" charset="0"/>
              </a:rPr>
              <a:t>Estimate Funds Available for Week</a:t>
            </a:r>
            <a:r>
              <a:rPr lang="en-US" altLang="ko-KR" dirty="0" smtClean="0">
                <a:ea typeface="ＭＳ Ｐゴシック" charset="-128"/>
              </a:rPr>
              <a:t>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MSG Foundation </a:t>
            </a:r>
            <a:r>
              <a:rPr lang="ko-KR" altLang="en-US" b="1" dirty="0" smtClean="0"/>
              <a:t>사례 연구에서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포함된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케이스들은 </a:t>
            </a:r>
            <a:r>
              <a:rPr lang="en-US" altLang="ko-KR" dirty="0" smtClean="0"/>
              <a:t>Estimate Funds Available for Week</a:t>
            </a:r>
            <a:r>
              <a:rPr lang="ko-KR" altLang="en-US" dirty="0" smtClean="0"/>
              <a:t>라는 단 하나의 유즈 케이스의 일부</a:t>
            </a:r>
            <a:endParaRPr lang="en-US" altLang="ko-KR" dirty="0" smtClean="0"/>
          </a:p>
          <a:p>
            <a:pPr lvl="1" eaLnBrk="1" hangingPunct="1">
              <a:buFont typeface="Webdings" charset="2"/>
              <a:buNone/>
            </a:pPr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세 가지의 </a:t>
            </a:r>
            <a:r>
              <a:rPr lang="en-US" altLang="ko-KR" b="1" dirty="0" smtClean="0"/>
              <a:t>&lt;&lt;include&gt;&gt; </a:t>
            </a:r>
            <a:r>
              <a:rPr lang="ko-KR" altLang="en-US" b="1" dirty="0" err="1" smtClean="0"/>
              <a:t>유스</a:t>
            </a:r>
            <a:r>
              <a:rPr lang="ko-KR" altLang="en-US" b="1" dirty="0" smtClean="0"/>
              <a:t> 케이스들을 </a:t>
            </a:r>
            <a:r>
              <a:rPr lang="en-US" altLang="ko-KR" b="1" dirty="0" smtClean="0"/>
              <a:t>Estimate Funds Available for Week </a:t>
            </a:r>
            <a:r>
              <a:rPr lang="ko-KR" altLang="en-US" b="1" dirty="0" err="1" smtClean="0"/>
              <a:t>유스</a:t>
            </a:r>
            <a:r>
              <a:rPr lang="ko-KR" altLang="en-US" b="1" dirty="0" smtClean="0"/>
              <a:t> 케이스에 통합하는 것은 의미가 있음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11.11 </a:t>
            </a:r>
            <a:r>
              <a:rPr lang="ko-KR" altLang="en-US" dirty="0" smtClean="0"/>
              <a:t>테스트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 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85946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수정된 </a:t>
            </a:r>
            <a:r>
              <a:rPr lang="ko-KR" altLang="en-US" dirty="0" err="1" smtClean="0"/>
              <a:t>유즈</a:t>
            </a:r>
            <a:r>
              <a:rPr lang="ko-KR" altLang="en-US" dirty="0" smtClean="0"/>
              <a:t> 케이스 다이어그램의 일곱 번째 반복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9753" y="1773238"/>
            <a:ext cx="3604493" cy="449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소프트웨어공학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소프트웨어공학 서식</Template>
  <TotalTime>26315</TotalTime>
  <Words>4620</Words>
  <Application>Microsoft Office PowerPoint</Application>
  <PresentationFormat>화면 슬라이드 쇼(4:3)</PresentationFormat>
  <Paragraphs>982</Paragraphs>
  <Slides>114</Slides>
  <Notes>114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15" baseType="lpstr">
      <vt:lpstr>소프트웨어공학 서식</vt:lpstr>
      <vt:lpstr>Object-Oriented and     Classical Software Engineering</vt:lpstr>
      <vt:lpstr>Chapter 11.                 요구사항</vt:lpstr>
      <vt:lpstr>PowerPoint 프레젠테이션</vt:lpstr>
      <vt:lpstr>11.0 요구사항</vt:lpstr>
      <vt:lpstr>11.1  클라이언트 니즈가 무엇인지 결정하기</vt:lpstr>
      <vt:lpstr>11.1  클라이언트 니즈가 무엇인지 결정하기</vt:lpstr>
      <vt:lpstr>11.1  클라이언트 니즈가 무엇인지 결정하기</vt:lpstr>
      <vt:lpstr>11.2  요구사항 워크플로의 개요</vt:lpstr>
      <vt:lpstr>11.2  요구사항 워크플로의 개요</vt:lpstr>
      <vt:lpstr>11.3  도메인 이해하기</vt:lpstr>
      <vt:lpstr>11.4  비즈니스 모델</vt:lpstr>
      <vt:lpstr>11.4  비즈니스 모델</vt:lpstr>
      <vt:lpstr>11.4  비즈니스 모델</vt:lpstr>
      <vt:lpstr>11.4  비즈니스 모델</vt:lpstr>
      <vt:lpstr>11.4  비즈니스 모델</vt:lpstr>
      <vt:lpstr>11.4  비즈니스 모델</vt:lpstr>
      <vt:lpstr>11.4  비즈니스 모델</vt:lpstr>
      <vt:lpstr>11.4  비즈니스 모델</vt:lpstr>
      <vt:lpstr>11.4  비즈니스 모델</vt:lpstr>
      <vt:lpstr>11.4  비즈니스 모델</vt:lpstr>
      <vt:lpstr>11.4  비즈니스 모델</vt:lpstr>
      <vt:lpstr>11.4  비즈니스 모델</vt:lpstr>
      <vt:lpstr>11.5  초기 요구사항</vt:lpstr>
      <vt:lpstr>11.5  초기 요구사항</vt:lpstr>
      <vt:lpstr>11.5  초기 요구사항</vt:lpstr>
      <vt:lpstr>11.6  도메인의 초기 이해 : MSG Foundation 사례 연구</vt:lpstr>
      <vt:lpstr>11.6  도메인의 초기 이해 : MSG Foundation 사례 연구</vt:lpstr>
      <vt:lpstr>11.6  도메인의 초기 이해 : MSG Foundation 사례 연구</vt:lpstr>
      <vt:lpstr>11.6  도메인의 초기 이해 : MSG Foundation 사례 연구</vt:lpstr>
      <vt:lpstr>11.6  도메인의 초기 이해 : MSG Foundation 사례 연구</vt:lpstr>
      <vt:lpstr>11.6  도메인의 초기 이해 : MSG Foundation 사례 연구</vt:lpstr>
      <vt:lpstr>11.6  도메인의 초기 이해 : MSG Foundation 사례 연구</vt:lpstr>
      <vt:lpstr>11.6  도메인의 초기 이해 : MSG Foundation 사례 연구</vt:lpstr>
      <vt:lpstr>11.6  도메인의 초기 이해 : MSG Foundation 사례 연구</vt:lpstr>
      <vt:lpstr>11.6  도메인의 초기 이해 : MSG Foundation 사례 연구</vt:lpstr>
      <vt:lpstr>11.6  도메인의 초기 이해 : MSG Foundation 사례 연구</vt:lpstr>
      <vt:lpstr>11.7  초기 비즈니스 모델 : MSG Foundation 사례 연구</vt:lpstr>
      <vt:lpstr>11.7  초기 비즈니스 모델 : MSG Foundation 사례 연구</vt:lpstr>
      <vt:lpstr>11.7  초기 비즈니스 모델 : MSG Foundation 사례 연구</vt:lpstr>
      <vt:lpstr>11.7  초기 비즈니스 모델 : MSG Foundation 사례 연구</vt:lpstr>
      <vt:lpstr>11.7  초기 비즈니스 모델 : MSG Foundation 사례 연구</vt:lpstr>
      <vt:lpstr>11.7  초기 비즈니스 모델 : MSG Foundation 사례 연구</vt:lpstr>
      <vt:lpstr>11.7  초기 비즈니스 모델 : MSG Foundation 사례 연구</vt:lpstr>
      <vt:lpstr>11.7  초기 비즈니스 모델 : MSG Foundation 사례 연구</vt:lpstr>
      <vt:lpstr>11.7  초기 비즈니스 모델 : MSG Foundation 사례 연구</vt:lpstr>
      <vt:lpstr>11.7  초기 비즈니스 모델 : MSG Foundation 사례 연구</vt:lpstr>
      <vt:lpstr>11.7  초기 비즈니스 모델 : MSG Foundation 사례 연구</vt:lpstr>
      <vt:lpstr>11.8  초기 요구사항: MSG 사례 연구</vt:lpstr>
      <vt:lpstr>11.8  초기 요구사항: MSG 사례 연구</vt:lpstr>
      <vt:lpstr>11.8  초기 요구사항: MSG 사례 연구</vt:lpstr>
      <vt:lpstr>11.8  초기 요구사항: MSG 사례 연구</vt:lpstr>
      <vt:lpstr>11.9  요구사항 워크플로 계속하기: MSG 사례 연구</vt:lpstr>
      <vt:lpstr>11.9  요구사항 워크플로 계속하기: MSG 사례 연구</vt:lpstr>
      <vt:lpstr>11.9  요구사항 워크플로 계속하기: MSG 사례 연구</vt:lpstr>
      <vt:lpstr>11.9  요구사항 워크플로 계속하기: MSG 사례 연구</vt:lpstr>
      <vt:lpstr>11.9  요구사항 워크플로 계속하기: MSG 사례 연구</vt:lpstr>
      <vt:lpstr>11.9  요구사항 워크플로 계속하기: MSG 사례 연구</vt:lpstr>
      <vt:lpstr>11.9  요구사항 워크플로 계속하기: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11.10  요구사항 수정: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11.11 테스트 워크플로: MSG 사례 연구</vt:lpstr>
      <vt:lpstr>11.12  고전적 요구사항 페이즈</vt:lpstr>
      <vt:lpstr>11.12  고전적 요구사항 페이즈</vt:lpstr>
      <vt:lpstr>11.13  라피드 프로토타이핑</vt:lpstr>
      <vt:lpstr>11.14  인적 인자</vt:lpstr>
      <vt:lpstr>11.14  인적 인자</vt:lpstr>
      <vt:lpstr>11.15  라피트 프로토타입핑의 재사용</vt:lpstr>
      <vt:lpstr>11.15  라피트 프로토타입핑의 재사용</vt:lpstr>
      <vt:lpstr>11.16  요구사항 워크플로용 CASE 툴</vt:lpstr>
      <vt:lpstr>11.16  요구사항 워크플로용 CASE 툴</vt:lpstr>
      <vt:lpstr>11.17  요구사항 워크플로용 척도</vt:lpstr>
      <vt:lpstr>11.18  요구사항 워크플로의 난제</vt:lpstr>
      <vt:lpstr>11.18  요구사항 워크플로의 난제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14.   Quality Concepts</dc:title>
  <dc:creator>hae</dc:creator>
  <cp:lastModifiedBy>CNLAB</cp:lastModifiedBy>
  <cp:revision>1724</cp:revision>
  <dcterms:created xsi:type="dcterms:W3CDTF">2010-06-28T15:09:10Z</dcterms:created>
  <dcterms:modified xsi:type="dcterms:W3CDTF">2017-09-09T10:17:43Z</dcterms:modified>
</cp:coreProperties>
</file>